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256" r:id="rId2"/>
    <p:sldId id="285" r:id="rId3"/>
    <p:sldId id="284" r:id="rId4"/>
    <p:sldId id="269" r:id="rId5"/>
    <p:sldId id="270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57" r:id="rId20"/>
    <p:sldId id="259" r:id="rId21"/>
    <p:sldId id="260" r:id="rId22"/>
    <p:sldId id="258" r:id="rId23"/>
    <p:sldId id="261" r:id="rId24"/>
    <p:sldId id="267" r:id="rId25"/>
    <p:sldId id="262" r:id="rId26"/>
    <p:sldId id="265" r:id="rId27"/>
    <p:sldId id="263" r:id="rId28"/>
    <p:sldId id="264" r:id="rId29"/>
    <p:sldId id="286" r:id="rId30"/>
    <p:sldId id="287" r:id="rId31"/>
    <p:sldId id="283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14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18" r:id="rId62"/>
    <p:sldId id="320" r:id="rId63"/>
    <p:sldId id="319" r:id="rId64"/>
    <p:sldId id="317" r:id="rId65"/>
    <p:sldId id="321" r:id="rId66"/>
    <p:sldId id="322" r:id="rId67"/>
    <p:sldId id="323" r:id="rId68"/>
    <p:sldId id="324" r:id="rId69"/>
    <p:sldId id="328" r:id="rId70"/>
    <p:sldId id="325" r:id="rId71"/>
    <p:sldId id="326" r:id="rId72"/>
    <p:sldId id="327" r:id="rId73"/>
    <p:sldId id="330" r:id="rId74"/>
    <p:sldId id="331" r:id="rId75"/>
    <p:sldId id="333" r:id="rId76"/>
    <p:sldId id="334" r:id="rId77"/>
    <p:sldId id="335" r:id="rId78"/>
    <p:sldId id="336" r:id="rId79"/>
  </p:sldIdLst>
  <p:sldSz cx="12192000" cy="6858000"/>
  <p:notesSz cx="6858000" cy="9144000"/>
  <p:embeddedFontLst>
    <p:embeddedFont>
      <p:font typeface="Adobe 黑体 Std R" panose="020B0400000000000000" pitchFamily="34" charset="-128"/>
      <p:regular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Georgia" panose="02040502050405020303" pitchFamily="18" charset="0"/>
      <p:regular r:id="rId92"/>
      <p:bold r:id="rId93"/>
      <p:italic r:id="rId94"/>
      <p:boldItalic r:id="rId9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7F7F7"/>
    <a:srgbClr val="4D8DC9"/>
    <a:srgbClr val="75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B6C8-96F9-4635-AF98-496C85B45AFB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C87C9-9C1E-4784-A2D6-00A87BE6A5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21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86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36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43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99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425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13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788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00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069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9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25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77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97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778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27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526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87C9-9C1E-4784-A2D6-00A87BE6A5F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33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2E571-2F1C-4125-838B-13786E8B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729F19-8452-49B2-B6E5-86A39BDE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6D8C26-05A4-430F-88BE-2B2742C8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9D8C-2D44-4DBC-8BAA-33883257EF0D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AC9064-1E5D-4366-8BEE-22E2646A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3DF0429E-6BA7-46E7-942A-277468F24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924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fld id="{EB22408D-3C0A-481E-BBF4-C415B32469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54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29241-14DD-49B1-9575-96A2B50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DEBD58-80BD-4CE8-A636-D8F7D48B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3D4D6D-8073-4EE7-BEA5-4FE630D5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8B23-E9C7-42DA-9A24-76E54A877596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54A72B-A896-4B9A-A950-2606F3B7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C0BCEC-4F1E-45DA-ADA9-B9AFE169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2408D-3C0A-481E-BBF4-C415B32469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7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5F0BDF-8900-4DE7-A028-A85F00FC7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49E1AF-D9A4-4B43-8909-5E639F6C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9DBEFE-3E8F-44D7-B65B-65996C50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C042-8A38-44B3-862E-4D924ABCBC9C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8F1957-601E-46CC-B2BF-5BEEC2E9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503395-6C1B-435B-B8D7-F592F1F9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2408D-3C0A-481E-BBF4-C415B32469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8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6D4D-027C-41A8-8F17-C02E3335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E05E0-8906-4D05-BB0E-2E7FFD37C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A22B10-90FA-44B4-B155-52D4F0DB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83F5-B25B-4D3E-9D62-4B42AF3F7E44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7D44E2-98B5-42BF-8E73-5C3D33C5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AE016909-22D1-4A66-B69E-4222B37B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>
                <a:latin typeface="Georgia" panose="02040502050405020303" pitchFamily="18" charset="0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5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54C3A-64C9-458F-B8E5-862CB131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F22B73-6C4C-4D19-BE2E-CAF9BCDAA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14006-B736-4ACC-9206-52743469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06A99-D82C-4B1F-80E7-9BA2CE257CFF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2E58E-3D2F-4E0E-9125-31C054BE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D076B88-C073-405A-BBDE-5D0E36FE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>
                <a:latin typeface="Georgia" panose="02040502050405020303" pitchFamily="18" charset="0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4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C274C-1164-480B-AA54-DE17D87D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63D73-F5FD-4764-8BDC-A81C49AEB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EDA678-43EE-4B4C-A247-CF6C3FF5A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F549C6-C2A4-42EC-A722-FB7E2EC3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EF84-4805-45E4-9A9C-621FBE55E928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1E8592-3000-4426-8F87-443C6B5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D85A9521-6C19-4031-90FF-63986B05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>
                <a:latin typeface="Georgia" panose="02040502050405020303" pitchFamily="18" charset="0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74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9F879-F076-4D1F-A054-50606103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E17AB0-D950-44E1-993F-69A0D67D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BFEE3E-69AE-40BD-824E-7D5C07C3A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8D3F5D-FCEB-463C-98E2-1E09A3F0D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A1C6A39-2A7A-4D2A-8ADD-3373913BA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598DCB-F24B-480A-A578-A7C121F8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ADD-55AB-45E9-8175-E7D8D2AB1659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6F19FF-F050-47B9-91DE-18982EA1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182CD44A-44E4-4E69-82F5-79290166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>
                <a:latin typeface="Georgia" panose="02040502050405020303" pitchFamily="18" charset="0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04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D3BD2-E62B-4862-8E0F-9C1F698F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20DFEAA-1510-4514-B919-8AE8954C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823-3D59-4283-9276-F848E6BBDFB2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878ECF-CB93-4C06-81C0-39D48320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054E09-CAC8-45F1-B531-E4DE8C45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>
                <a:latin typeface="Georgia" panose="02040502050405020303" pitchFamily="18" charset="0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03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D64E2C-96BF-43E3-8D10-90D20C97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1535-DA92-4D52-BC0C-01C1DA94B57B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294AEE-E654-40D9-99B8-63496AC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F89AAD-EA82-461D-819D-1FA2AF7C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2408D-3C0A-481E-BBF4-C415B32469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64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81482-04A7-451E-8298-0940A736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A70601-5EE3-4774-93D8-8F7D9A96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121840-3C41-4A82-A59D-0EBFEEC8F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1DD947-1B05-4BD7-A10E-D6CCB888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FC8F-A7F0-498B-93F7-67CDFC32B748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B9154C-AEC6-46CE-A317-3AA7A8F7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C81817-4257-4988-91BC-ABD7C3D0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2408D-3C0A-481E-BBF4-C415B32469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4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C8FCD2-714B-4E30-B884-10801B63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317BC85-0C69-4EDC-921D-8717343AD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1E4D7A-4039-4ABC-8782-65852AAEE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074F32-56C2-4959-8ED0-B0DF75E4C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F157-96FB-4024-B7B8-F9E37256E0DB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8B0A0E-9CE0-433D-AC2A-A266DB4F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7C5C36-360B-4225-A3DF-849DABCE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2408D-3C0A-481E-BBF4-C415B32469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52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366280-1E31-4030-B12A-ADB24C81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8E67E9-378B-4BB6-BCD2-9CCA96265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9851E7-F342-4949-885D-4E56EB20D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ACC6F-DB87-4103-89ED-E2E25ABBD9E1}" type="datetime1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DD602F-4034-4492-8E70-8DB792BD6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CDEC9CBF-73FC-4278-9EBF-9372A838D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924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fld id="{EB22408D-3C0A-481E-BBF4-C415B32469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38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liper.com/tcovu.htm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hyperlink" Target="https://company.ptvgroup.com/en/" TargetMode="External"/><Relationship Id="rId2" Type="http://schemas.openxmlformats.org/officeDocument/2006/relationships/hyperlink" Target="https://www.arcgis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tley.com/en/products/brands/cube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hyperlink" Target="https://www.supergeotek.com/tw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cran.csie.ntu.edu.tw/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ifreesite.com/color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uc?export=download&amp;id=1COSOyRbYIJ03PCzwsESj5A0JCi0cMU5X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F5B6D42-5278-4477-BEA4-28E4714C711F}"/>
              </a:ext>
            </a:extLst>
          </p:cNvPr>
          <p:cNvSpPr txBox="1"/>
          <p:nvPr/>
        </p:nvSpPr>
        <p:spPr>
          <a:xfrm>
            <a:off x="3347491" y="2211896"/>
            <a:ext cx="549701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000" dirty="0">
                <a:latin typeface="Georgia" panose="02040502050405020303" pitchFamily="18" charset="0"/>
              </a:rPr>
              <a:t>公共運輸</a:t>
            </a:r>
            <a:endParaRPr lang="en-US" altLang="zh-TW" sz="40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000" dirty="0">
                <a:latin typeface="Georgia" panose="02040502050405020303" pitchFamily="18" charset="0"/>
              </a:rPr>
              <a:t>Public Transport</a:t>
            </a:r>
          </a:p>
          <a:p>
            <a:pPr algn="ctr"/>
            <a:endParaRPr lang="en-US" altLang="zh-TW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Spatial Analysis with R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638F00-1DFE-4F92-BEBF-119BF43FC4CF}"/>
              </a:ext>
            </a:extLst>
          </p:cNvPr>
          <p:cNvSpPr txBox="1"/>
          <p:nvPr/>
        </p:nvSpPr>
        <p:spPr>
          <a:xfrm>
            <a:off x="10584872" y="6399521"/>
            <a:ext cx="154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11.12  </a:t>
            </a:r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DF1BD7-43E0-452C-8D0D-3F707F266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10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4B29B06-42C5-4C13-B6A7-13BC1233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b="1165"/>
          <a:stretch/>
        </p:blipFill>
        <p:spPr bwMode="auto">
          <a:xfrm>
            <a:off x="7530886" y="193040"/>
            <a:ext cx="4063238" cy="65930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319454" y="1737360"/>
            <a:ext cx="5776546" cy="50479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569528-3B18-4B20-815B-5D505007F93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A1D4E3-EDC2-4F99-B748-DF6A47BAD57B}"/>
              </a:ext>
            </a:extLst>
          </p:cNvPr>
          <p:cNvSpPr txBox="1"/>
          <p:nvPr/>
        </p:nvSpPr>
        <p:spPr>
          <a:xfrm>
            <a:off x="731751" y="124115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B7F3DD-A2F5-4647-BEA9-8087B1299935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線量</a:t>
            </a:r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9069CB-6975-4961-96C9-2227298E3D7E}"/>
              </a:ext>
            </a:extLst>
          </p:cNvPr>
          <p:cNvSpPr txBox="1"/>
          <p:nvPr/>
        </p:nvSpPr>
        <p:spPr>
          <a:xfrm>
            <a:off x="6594031" y="6321873"/>
            <a:ext cx="1742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分級符號</a:t>
            </a:r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07BBF0-8F7E-4709-BFA9-B85E9EAE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21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771095-EF82-4B08-A26A-C320141E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394135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D035A7-C01D-4DA1-9461-8A902B72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449351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46C68-CED2-4993-A123-06C9D9D5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537633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E89CC6-DC42-4766-93C3-C64541EFF40E}"/>
              </a:ext>
            </a:extLst>
          </p:cNvPr>
          <p:cNvSpPr txBox="1"/>
          <p:nvPr/>
        </p:nvSpPr>
        <p:spPr>
          <a:xfrm>
            <a:off x="7049511" y="1024735"/>
            <a:ext cx="2501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BC4C1D-5DAC-472E-87E2-47479938EF59}"/>
              </a:ext>
            </a:extLst>
          </p:cNvPr>
          <p:cNvSpPr txBox="1"/>
          <p:nvPr/>
        </p:nvSpPr>
        <p:spPr>
          <a:xfrm>
            <a:off x="7044953" y="3198167"/>
            <a:ext cx="5012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459427-889A-48E4-B942-C592BB12967E}"/>
              </a:ext>
            </a:extLst>
          </p:cNvPr>
          <p:cNvSpPr txBox="1"/>
          <p:nvPr/>
        </p:nvSpPr>
        <p:spPr>
          <a:xfrm>
            <a:off x="7044953" y="5281033"/>
            <a:ext cx="6123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C1C2EF-05E5-485C-831D-FF5A4C72CE59}"/>
              </a:ext>
            </a:extLst>
          </p:cNvPr>
          <p:cNvSpPr txBox="1"/>
          <p:nvPr/>
        </p:nvSpPr>
        <p:spPr>
          <a:xfrm>
            <a:off x="357318" y="2519908"/>
            <a:ext cx="45777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多面（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幾何集合（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C2D7A7-E14C-4FBF-AF66-13027811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0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3AF6DE3-F156-4A3A-A198-B8F7A2B605E8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純文本標記格式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F1AD40-4314-4B8C-B2DA-579A815D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3433" b="4806"/>
          <a:stretch/>
        </p:blipFill>
        <p:spPr bwMode="auto">
          <a:xfrm>
            <a:off x="1490609" y="1073842"/>
            <a:ext cx="2553071" cy="2355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39A1B6-62A1-45EF-A7B4-05A81AB2AC9D}"/>
              </a:ext>
            </a:extLst>
          </p:cNvPr>
          <p:cNvSpPr txBox="1"/>
          <p:nvPr/>
        </p:nvSpPr>
        <p:spPr>
          <a:xfrm>
            <a:off x="4064000" y="2051366"/>
            <a:ext cx="5857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MULTIPOINT ((1 4), (3 1), (4 2), (5 5))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B2A8D9-1517-4A6D-B421-2E489E486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3805" r="3479" b="4877"/>
          <a:stretch/>
        </p:blipFill>
        <p:spPr bwMode="auto">
          <a:xfrm>
            <a:off x="1490610" y="4064297"/>
            <a:ext cx="2553070" cy="2488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46BA8F-49E0-4C39-8470-C684A8B925F6}"/>
              </a:ext>
            </a:extLst>
          </p:cNvPr>
          <p:cNvSpPr txBox="1"/>
          <p:nvPr/>
        </p:nvSpPr>
        <p:spPr>
          <a:xfrm>
            <a:off x="4064000" y="5108446"/>
            <a:ext cx="793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GEOMETRYCOLLECTION (POINT (5 5), LINESTRING (1 4, 3 5), POLYGON ((2 2, 4 1, 5 3, 2 2)))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3012D8-DC70-48E5-89A9-5A7815C9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0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F4A0F2C-578A-4BC2-B818-1149B105F577}"/>
              </a:ext>
            </a:extLst>
          </p:cNvPr>
          <p:cNvSpPr txBox="1"/>
          <p:nvPr/>
        </p:nvSpPr>
        <p:spPr>
          <a:xfrm>
            <a:off x="0" y="305294"/>
            <a:ext cx="228780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45E0924-2C96-4887-A406-3BBA6E15A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05712"/>
              </p:ext>
            </p:extLst>
          </p:nvPr>
        </p:nvGraphicFramePr>
        <p:xfrm>
          <a:off x="492760" y="2816366"/>
          <a:ext cx="11206480" cy="309944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35039897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740342572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68017374"/>
                    </a:ext>
                  </a:extLst>
                </a:gridCol>
                <a:gridCol w="3743960">
                  <a:extLst>
                    <a:ext uri="{9D8B030D-6E8A-4147-A177-3AD203B41FA5}">
                      <a16:colId xmlns:a16="http://schemas.microsoft.com/office/drawing/2014/main" val="3018060693"/>
                    </a:ext>
                  </a:extLst>
                </a:gridCol>
              </a:tblGrid>
              <a:tr h="519148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檔案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格式類型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類比</a:t>
                      </a:r>
                      <a:endParaRPr lang="en-US" alt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（圖書館資料庫）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2851696"/>
                  </a:ext>
                </a:extLst>
              </a:tr>
              <a:tr h="51880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記錄點線面的實際座標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圖書放在書架上的位置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950356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shx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圖形索引格式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建構幾何元素索引，提升搜索效率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圖書前後相連的書籍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31514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solidFill>
                            <a:srgbClr val="4D8DC9"/>
                          </a:solidFill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dbf</a:t>
                      </a:r>
                      <a:endParaRPr lang="zh-TW" sz="2000" b="1" kern="100" dirty="0">
                        <a:solidFill>
                          <a:srgbClr val="4D8DC9"/>
                        </a:solidFill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屬性資料格式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記錄幾何元素的屬性資料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書的屬性資料（圖書類別、出版商、年份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79201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b="1" kern="100" dirty="0" err="1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prj</a:t>
                      </a:r>
                      <a:endParaRPr lang="zh-TW" sz="2000" b="1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投影格式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儲存地理座標系統的投影資訊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-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11908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1A0E46A-8146-4182-AF10-0AD3614FBA78}"/>
              </a:ext>
            </a:extLst>
          </p:cNvPr>
          <p:cNvSpPr txBox="1"/>
          <p:nvPr/>
        </p:nvSpPr>
        <p:spPr>
          <a:xfrm>
            <a:off x="448758" y="1585188"/>
            <a:ext cx="809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美國環境系統研究所公司（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ESRI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開發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市佔率最高的格式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38D9D4-663B-48D9-B3E1-4A9324D2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6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8ADD6-8239-404E-9E79-81AF32B8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87" y="2640425"/>
            <a:ext cx="6438226" cy="3495971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將「經度」定義為「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」、「緯度」定義為「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Y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」，並以赤道及本初子午線之交點為原點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8E08FD-728D-41CC-8FCE-B6686B939B88}"/>
              </a:ext>
            </a:extLst>
          </p:cNvPr>
          <p:cNvSpPr txBox="1"/>
          <p:nvPr/>
        </p:nvSpPr>
        <p:spPr>
          <a:xfrm>
            <a:off x="3638568" y="6268718"/>
            <a:ext cx="529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所以地理座標系統只會有一種嗎？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C2EF90-B9B4-4B1E-8DD9-C1888257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7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Geographic Coordinate System, GCS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地球是凹凸不平的橢球體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那要參考哪一個平面呢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大地基準面：重力相等的球面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如何解決凹凸不平的問題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須以數學方程式建構「參考橢球面」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可計算角度了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20327A-8E61-4807-80BC-A8BBC697B0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 bwMode="auto">
          <a:xfrm>
            <a:off x="1209187" y="2992288"/>
            <a:ext cx="9397853" cy="2764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C8C55E-867D-419F-9C66-33F676E5F943}"/>
              </a:ext>
            </a:extLst>
          </p:cNvPr>
          <p:cNvSpPr txBox="1"/>
          <p:nvPr/>
        </p:nvSpPr>
        <p:spPr>
          <a:xfrm>
            <a:off x="2038378" y="5756495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因此只要參考橢球面不同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經緯度不同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參考系統不同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15FBE5-4A3D-4E85-8F37-4AB556458FA0}"/>
              </a:ext>
            </a:extLst>
          </p:cNvPr>
          <p:cNvSpPr txBox="1"/>
          <p:nvPr/>
        </p:nvSpPr>
        <p:spPr>
          <a:xfrm>
            <a:off x="2038378" y="6218160"/>
            <a:ext cx="81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缺點：無法計算距離、面積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BB374E-32DF-4195-913E-D3FFCD77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將橢球體投影至平面地圖上，再依據投影的結果給定原點與座標軸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638A57-B797-410F-BD76-F9F9A805D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8"/>
          <a:stretch/>
        </p:blipFill>
        <p:spPr>
          <a:xfrm>
            <a:off x="2734328" y="2253624"/>
            <a:ext cx="6409672" cy="452667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7CDBC9-30DD-4D12-8247-C7F5D545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投影座標系統（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Projected Coordinate System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PCS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橫麥卡托投影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E215E1-795A-489C-BDB2-B07BE00F6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8" y="3386712"/>
            <a:ext cx="3979675" cy="1696664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9DA7F0-9A39-4072-9AB7-17D233D7F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61" y="2385705"/>
            <a:ext cx="7451239" cy="4400214"/>
          </a:xfrm>
          <a:prstGeom prst="rect">
            <a:avLst/>
          </a:prstGeom>
          <a:noFill/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5086BE-CCC5-4919-80F0-50BFDE56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40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B45BA15-658B-4046-83C4-1F28E2E761C2}"/>
              </a:ext>
            </a:extLst>
          </p:cNvPr>
          <p:cNvSpPr txBox="1"/>
          <p:nvPr/>
        </p:nvSpPr>
        <p:spPr>
          <a:xfrm>
            <a:off x="0" y="305294"/>
            <a:ext cx="431400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 </a:t>
            </a:r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(CRS)</a:t>
            </a:r>
            <a:endParaRPr lang="zh-TW" altLang="en-US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44C8D-0C22-4BC4-AE05-2E6A97EFFEAA}"/>
              </a:ext>
            </a:extLst>
          </p:cNvPr>
          <p:cNvSpPr txBox="1"/>
          <p:nvPr/>
        </p:nvSpPr>
        <p:spPr>
          <a:xfrm>
            <a:off x="448758" y="1422628"/>
            <a:ext cx="11672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European Petroleum Survey Group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定義唯一代碼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Well-Known ID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），便於辨識與轉換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全球通用地理座標系統（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WGS 1984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EPSG:4326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臺灣常用投影座標系統（</a:t>
            </a:r>
            <a:r>
              <a:rPr lang="en-US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TWD97/TM2 121</a:t>
            </a:r>
            <a:r>
              <a:rPr lang="zh-TW" altLang="zh-TW" sz="2400" kern="1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分帶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）：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EPSG:3826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B819DD-0D52-424A-BE4D-AB178BC7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64344"/>
              </p:ext>
            </p:extLst>
          </p:nvPr>
        </p:nvGraphicFramePr>
        <p:xfrm>
          <a:off x="682438" y="3863401"/>
          <a:ext cx="10513882" cy="2290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242679">
                  <a:extLst>
                    <a:ext uri="{9D8B030D-6E8A-4147-A177-3AD203B41FA5}">
                      <a16:colId xmlns:a16="http://schemas.microsoft.com/office/drawing/2014/main" val="4120815498"/>
                    </a:ext>
                  </a:extLst>
                </a:gridCol>
                <a:gridCol w="1793086">
                  <a:extLst>
                    <a:ext uri="{9D8B030D-6E8A-4147-A177-3AD203B41FA5}">
                      <a16:colId xmlns:a16="http://schemas.microsoft.com/office/drawing/2014/main" val="2874414344"/>
                    </a:ext>
                  </a:extLst>
                </a:gridCol>
                <a:gridCol w="937535">
                  <a:extLst>
                    <a:ext uri="{9D8B030D-6E8A-4147-A177-3AD203B41FA5}">
                      <a16:colId xmlns:a16="http://schemas.microsoft.com/office/drawing/2014/main" val="1150231181"/>
                    </a:ext>
                  </a:extLst>
                </a:gridCol>
                <a:gridCol w="3351136">
                  <a:extLst>
                    <a:ext uri="{9D8B030D-6E8A-4147-A177-3AD203B41FA5}">
                      <a16:colId xmlns:a16="http://schemas.microsoft.com/office/drawing/2014/main" val="1642652748"/>
                    </a:ext>
                  </a:extLst>
                </a:gridCol>
                <a:gridCol w="2189446">
                  <a:extLst>
                    <a:ext uri="{9D8B030D-6E8A-4147-A177-3AD203B41FA5}">
                      <a16:colId xmlns:a16="http://schemas.microsoft.com/office/drawing/2014/main" val="2207902092"/>
                    </a:ext>
                  </a:extLst>
                </a:gridCol>
              </a:tblGrid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座標類型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特徵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臺灣常用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WKID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實例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（臺北車站）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303311"/>
                  </a:ext>
                </a:extLst>
              </a:tr>
              <a:tr h="7695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地理座標系統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經緯度座標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角度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EPSG:4326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(WGS 84)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(121.51754, 25.04624)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639352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投影座標系統</a:t>
                      </a:r>
                    </a:p>
                    <a:p>
                      <a:pPr algn="ctr"/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（</a:t>
                      </a: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PCS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）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利用投影所得的平面座標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公尺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EPSG:3826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(TWD97/TM2 121</a:t>
                      </a:r>
                      <a:r>
                        <a:rPr lang="zh-TW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分帶</a:t>
                      </a: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(302221.38, 2770999.06)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5298381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8D360E-8B57-47F7-9853-52F32DED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50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0F8BF30-2DD2-44EB-B8C1-21C3CEE7AC19}"/>
              </a:ext>
            </a:extLst>
          </p:cNvPr>
          <p:cNvSpPr/>
          <p:nvPr/>
        </p:nvSpPr>
        <p:spPr>
          <a:xfrm>
            <a:off x="227831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3E5CC9A-6D14-46B4-A9DA-71570D0E689C}"/>
              </a:ext>
            </a:extLst>
          </p:cNvPr>
          <p:cNvSpPr/>
          <p:nvPr/>
        </p:nvSpPr>
        <p:spPr>
          <a:xfrm>
            <a:off x="6280160" y="1713895"/>
            <a:ext cx="5732585" cy="4309685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A0DACD-21E9-4455-8DD5-D11A8A95BDB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DF9A94-61C1-4526-B1CA-1D79F7E95625}"/>
              </a:ext>
            </a:extLst>
          </p:cNvPr>
          <p:cNvSpPr txBox="1"/>
          <p:nvPr/>
        </p:nvSpPr>
        <p:spPr>
          <a:xfrm>
            <a:off x="1911053" y="53348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</a:t>
            </a:r>
          </a:p>
        </p:txBody>
      </p:sp>
      <p:pic>
        <p:nvPicPr>
          <p:cNvPr id="2" name="圖片 1">
            <a:hlinkClick r:id="rId2"/>
            <a:extLst>
              <a:ext uri="{FF2B5EF4-FFF2-40B4-BE49-F238E27FC236}">
                <a16:creationId xmlns:a16="http://schemas.microsoft.com/office/drawing/2014/main" id="{B20E6D5F-F267-4C8F-96C5-D2D244C8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5" y="1805085"/>
            <a:ext cx="2120442" cy="2120442"/>
          </a:xfrm>
          <a:prstGeom prst="rect">
            <a:avLst/>
          </a:prstGeom>
        </p:spPr>
      </p:pic>
      <p:pic>
        <p:nvPicPr>
          <p:cNvPr id="3" name="圖片 2">
            <a:hlinkClick r:id="rId4"/>
            <a:extLst>
              <a:ext uri="{FF2B5EF4-FFF2-40B4-BE49-F238E27FC236}">
                <a16:creationId xmlns:a16="http://schemas.microsoft.com/office/drawing/2014/main" id="{8E155720-0FFC-40C1-8808-B640B61D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01" y="2621490"/>
            <a:ext cx="2871050" cy="854586"/>
          </a:xfrm>
          <a:prstGeom prst="rect">
            <a:avLst/>
          </a:prstGeom>
        </p:spPr>
      </p:pic>
      <p:pic>
        <p:nvPicPr>
          <p:cNvPr id="6" name="圖片 5">
            <a:hlinkClick r:id="rId6"/>
            <a:extLst>
              <a:ext uri="{FF2B5EF4-FFF2-40B4-BE49-F238E27FC236}">
                <a16:creationId xmlns:a16="http://schemas.microsoft.com/office/drawing/2014/main" id="{B78DEC7B-03FC-4021-8004-00907CB26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987" y="2156277"/>
            <a:ext cx="1753487" cy="1753487"/>
          </a:xfrm>
          <a:prstGeom prst="rect">
            <a:avLst/>
          </a:prstGeom>
        </p:spPr>
      </p:pic>
      <p:pic>
        <p:nvPicPr>
          <p:cNvPr id="7" name="圖片 6">
            <a:hlinkClick r:id="rId8"/>
            <a:extLst>
              <a:ext uri="{FF2B5EF4-FFF2-40B4-BE49-F238E27FC236}">
                <a16:creationId xmlns:a16="http://schemas.microsoft.com/office/drawing/2014/main" id="{58D9938F-1D91-4E3A-90FC-C163C7B58F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05" t="33638" r="13574" b="31955"/>
          <a:stretch/>
        </p:blipFill>
        <p:spPr>
          <a:xfrm>
            <a:off x="8569560" y="2703069"/>
            <a:ext cx="3114478" cy="776818"/>
          </a:xfrm>
          <a:prstGeom prst="rect">
            <a:avLst/>
          </a:prstGeom>
        </p:spPr>
      </p:pic>
      <p:pic>
        <p:nvPicPr>
          <p:cNvPr id="8" name="圖片 7">
            <a:hlinkClick r:id="rId10"/>
            <a:extLst>
              <a:ext uri="{FF2B5EF4-FFF2-40B4-BE49-F238E27FC236}">
                <a16:creationId xmlns:a16="http://schemas.microsoft.com/office/drawing/2014/main" id="{3A92F8EF-0FAD-460A-A69E-57F02F7BA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91" y="4104281"/>
            <a:ext cx="4286250" cy="1143000"/>
          </a:xfrm>
          <a:prstGeom prst="rect">
            <a:avLst/>
          </a:prstGeom>
        </p:spPr>
      </p:pic>
      <p:pic>
        <p:nvPicPr>
          <p:cNvPr id="9" name="圖片 8">
            <a:hlinkClick r:id="rId12"/>
            <a:extLst>
              <a:ext uri="{FF2B5EF4-FFF2-40B4-BE49-F238E27FC236}">
                <a16:creationId xmlns:a16="http://schemas.microsoft.com/office/drawing/2014/main" id="{F0B53F4B-4A17-4E00-B561-3F98C947554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7" t="-6518" r="-1287" b="40059"/>
          <a:stretch/>
        </p:blipFill>
        <p:spPr>
          <a:xfrm>
            <a:off x="7515451" y="4073478"/>
            <a:ext cx="3552825" cy="85458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E15EE6-4D94-47E3-A311-6FA53AF4E148}"/>
              </a:ext>
            </a:extLst>
          </p:cNvPr>
          <p:cNvSpPr txBox="1"/>
          <p:nvPr/>
        </p:nvSpPr>
        <p:spPr>
          <a:xfrm>
            <a:off x="7763131" y="53486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運輸規劃地理資訊系統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AB5D1C-B730-44AF-8CFC-4B1359323E29}"/>
              </a:ext>
            </a:extLst>
          </p:cNvPr>
          <p:cNvSpPr txBox="1"/>
          <p:nvPr/>
        </p:nvSpPr>
        <p:spPr>
          <a:xfrm>
            <a:off x="5081940" y="5317848"/>
            <a:ext cx="202811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EAAAF48-B304-4BD2-BEF0-A41FD9EF49E5}"/>
              </a:ext>
            </a:extLst>
          </p:cNvPr>
          <p:cNvSpPr txBox="1"/>
          <p:nvPr/>
        </p:nvSpPr>
        <p:spPr>
          <a:xfrm>
            <a:off x="731751" y="11747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常見軟體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484B9FF-BE67-4199-BB22-73FE3BC3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60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112F666-2624-464A-B41C-3D4A0D131B1F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教材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122043-3E27-4BAB-9983-CDB5CF03B4F8}"/>
              </a:ext>
            </a:extLst>
          </p:cNvPr>
          <p:cNvSpPr txBox="1"/>
          <p:nvPr/>
        </p:nvSpPr>
        <p:spPr>
          <a:xfrm>
            <a:off x="1079142" y="2428726"/>
            <a:ext cx="944661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4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  <a:p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 Data Visualization with Maps</a:t>
            </a:r>
          </a:p>
          <a:p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endParaRPr lang="en-US" altLang="zh-TW" sz="2400" b="1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2"/>
              </a:rPr>
              <a:t>https://chiajung-yeh.github.io/Spatial-Analysis/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DB464F-9D70-457F-B477-EE308A79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680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5EFB13-B85D-4BE5-842B-89F6FEFF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65" y="1698072"/>
            <a:ext cx="9242243" cy="504735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39AE6-9A5C-47C0-9FA0-10980D4C5B94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70781B5-9BA3-4157-B644-9AF9BC41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10" y="5081952"/>
            <a:ext cx="1380393" cy="138039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EECC2D-A187-4A5D-93AF-6D86948AC269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DAB213-67CD-4C91-A2CC-AD471AC9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55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F53437-4F03-47FF-80E3-A56024D9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84" y="1711623"/>
            <a:ext cx="9513659" cy="50144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6D1C0C2-6802-49DE-BA9F-4C0DCB7E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6065956"/>
            <a:ext cx="1686167" cy="5018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E2617C-91C3-46F6-B610-E02403B2BD5C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270FF6-7136-4467-8566-A369711F8457}"/>
              </a:ext>
            </a:extLst>
          </p:cNvPr>
          <p:cNvSpPr txBox="1"/>
          <p:nvPr/>
        </p:nvSpPr>
        <p:spPr>
          <a:xfrm>
            <a:off x="731750" y="1174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AE634C-04C1-474C-8B77-20794E91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14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19ACCE2-DB58-4C72-A364-97B26BE54441}"/>
              </a:ext>
            </a:extLst>
          </p:cNvPr>
          <p:cNvSpPr/>
          <p:nvPr/>
        </p:nvSpPr>
        <p:spPr>
          <a:xfrm>
            <a:off x="822306" y="2212071"/>
            <a:ext cx="3146662" cy="1985691"/>
          </a:xfrm>
          <a:prstGeom prst="roundRect">
            <a:avLst>
              <a:gd name="adj" fmla="val 42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585F2EC-ED3B-428B-A9F6-06050FAC5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4" b="74902" l="31641" r="68848">
                        <a14:foregroundMark x1="50098" y1="47949" x2="50098" y2="47949"/>
                      </a14:backgroundRemoval>
                    </a14:imgEffect>
                  </a14:imgLayer>
                </a14:imgProps>
              </a:ext>
            </a:extLst>
          </a:blip>
          <a:srcRect l="31752" t="26123" r="31966" b="26026"/>
          <a:stretch/>
        </p:blipFill>
        <p:spPr>
          <a:xfrm>
            <a:off x="4698373" y="2113267"/>
            <a:ext cx="1353320" cy="178484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2A7E27-DD3B-40CD-A306-64DC718EE864}"/>
              </a:ext>
            </a:extLst>
          </p:cNvPr>
          <p:cNvSpPr txBox="1"/>
          <p:nvPr/>
        </p:nvSpPr>
        <p:spPr>
          <a:xfrm>
            <a:off x="731751" y="14646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使用者介面很直觀、操作簡單，但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9AAF3A8F-E497-4650-8B4B-47DDBB7B2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79974"/>
              </p:ext>
            </p:extLst>
          </p:nvPr>
        </p:nvGraphicFramePr>
        <p:xfrm>
          <a:off x="1800545" y="4528515"/>
          <a:ext cx="9090931" cy="1955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049">
                  <a:extLst>
                    <a:ext uri="{9D8B030D-6E8A-4147-A177-3AD203B41FA5}">
                      <a16:colId xmlns:a16="http://schemas.microsoft.com/office/drawing/2014/main" val="3655935115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771234816"/>
                    </a:ext>
                  </a:extLst>
                </a:gridCol>
                <a:gridCol w="3139441">
                  <a:extLst>
                    <a:ext uri="{9D8B030D-6E8A-4147-A177-3AD203B41FA5}">
                      <a16:colId xmlns:a16="http://schemas.microsoft.com/office/drawing/2014/main" val="2186171512"/>
                    </a:ext>
                  </a:extLst>
                </a:gridCol>
              </a:tblGrid>
              <a:tr h="497400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地理資訊系統類型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程式語言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68196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空間分析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統計分析、數值處理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63914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執行方式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圖形使用者介面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命令</a:t>
                      </a:r>
                      <a:r>
                        <a:rPr lang="en-US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撰寫程式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32628"/>
                  </a:ext>
                </a:extLst>
              </a:tr>
              <a:tr h="485909"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solidFill>
                            <a:schemeClr val="bg1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分析彈性度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低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b="1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高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60337"/>
                  </a:ext>
                </a:extLst>
              </a:tr>
            </a:tbl>
          </a:graphicData>
        </a:graphic>
      </p:graphicFrame>
      <p:sp>
        <p:nvSpPr>
          <p:cNvPr id="23" name="箭號: 燕尾形向右 22">
            <a:extLst>
              <a:ext uri="{FF2B5EF4-FFF2-40B4-BE49-F238E27FC236}">
                <a16:creationId xmlns:a16="http://schemas.microsoft.com/office/drawing/2014/main" id="{23919F5F-3C90-4295-9588-24D9D2EC0B5E}"/>
              </a:ext>
            </a:extLst>
          </p:cNvPr>
          <p:cNvSpPr/>
          <p:nvPr/>
        </p:nvSpPr>
        <p:spPr>
          <a:xfrm>
            <a:off x="6346011" y="2785206"/>
            <a:ext cx="1615440" cy="677255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A8FF4F5-854E-423B-B9AB-38017A22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56" y="2241852"/>
            <a:ext cx="948634" cy="9486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31BC699-8429-4C74-8F56-A7D344360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57" y="2661220"/>
            <a:ext cx="1734806" cy="46261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F198907-D417-44AD-A2A2-CA657934A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61" y="3238145"/>
            <a:ext cx="720424" cy="72042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5FE269D-69A7-4A38-9980-B726E6A32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521" y="3375795"/>
            <a:ext cx="1680630" cy="40358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EE7134-9ACB-48C7-8D45-6858E731169C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 rot="19189531">
            <a:off x="3957803" y="3007228"/>
            <a:ext cx="1422335" cy="592269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EF5325B-56FF-4B33-86C3-30865FDF2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736" y="2562648"/>
            <a:ext cx="1448223" cy="112237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7DDD940-B193-4BBD-BD63-148073D2CA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079" y="2484171"/>
            <a:ext cx="1381760" cy="138176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0C4A4D-693F-4118-856F-C2C181167CBB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地理資訊系統軟體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3FF699-65A8-4B6F-9301-30295E73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7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1DB9C22-5D10-4712-96A1-7AC4386C736C}"/>
              </a:ext>
            </a:extLst>
          </p:cNvPr>
          <p:cNvSpPr txBox="1"/>
          <p:nvPr/>
        </p:nvSpPr>
        <p:spPr>
          <a:xfrm>
            <a:off x="1039482" y="2455076"/>
            <a:ext cx="9484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重要概念</a:t>
            </a:r>
            <a:endParaRPr lang="en-US" altLang="zh-TW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程式只是「分析工具」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先求可以操作，再求效率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不會怎麼辦？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模仿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&amp;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抄襲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-&gt;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複製貼上課堂上的程式碼，再修改參數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語法查詢：「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?CODE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英文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關鍵字查詢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F5E83F-A337-448C-8D2D-0F6CF9000BC2}"/>
              </a:ext>
            </a:extLst>
          </p:cNvPr>
          <p:cNvSpPr txBox="1"/>
          <p:nvPr/>
        </p:nvSpPr>
        <p:spPr>
          <a:xfrm>
            <a:off x="731751" y="1464676"/>
            <a:ext cx="738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本課程將利用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語言作為地理資料分析的工具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67868C-F5E9-4D2F-A06E-07EE22BE55C8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語言概要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F72895-6E44-4795-8C4A-ED111C7B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944" y="1094333"/>
            <a:ext cx="1448223" cy="112237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666038-26F2-4872-B30C-4AA8593E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90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67868C-F5E9-4D2F-A06E-07EE22BE55C8}"/>
              </a:ext>
            </a:extLst>
          </p:cNvPr>
          <p:cNvSpPr txBox="1"/>
          <p:nvPr/>
        </p:nvSpPr>
        <p:spPr>
          <a:xfrm>
            <a:off x="0" y="305294"/>
            <a:ext cx="332655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語言分析流程</a:t>
            </a:r>
            <a:endParaRPr lang="en-US" altLang="zh-TW" sz="3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4E4AB8-5E65-409E-8293-9815EDFF8F1C}"/>
              </a:ext>
            </a:extLst>
          </p:cNvPr>
          <p:cNvSpPr txBox="1"/>
          <p:nvPr/>
        </p:nvSpPr>
        <p:spPr>
          <a:xfrm>
            <a:off x="830753" y="12614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資料蒐集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8165D7-BF72-45AA-B141-A59B8ACFB6C1}"/>
              </a:ext>
            </a:extLst>
          </p:cNvPr>
          <p:cNvSpPr txBox="1"/>
          <p:nvPr/>
        </p:nvSpPr>
        <p:spPr>
          <a:xfrm>
            <a:off x="4431722" y="1332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資料處理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7E2EDCF-8143-40FD-AE75-8119FBA2CF1B}"/>
              </a:ext>
            </a:extLst>
          </p:cNvPr>
          <p:cNvSpPr txBox="1"/>
          <p:nvPr/>
        </p:nvSpPr>
        <p:spPr>
          <a:xfrm>
            <a:off x="7583170" y="43196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產出圖表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1EAE94C-DC2A-485E-862C-221078CF0202}"/>
              </a:ext>
            </a:extLst>
          </p:cNvPr>
          <p:cNvSpPr/>
          <p:nvPr/>
        </p:nvSpPr>
        <p:spPr>
          <a:xfrm>
            <a:off x="163511" y="3800825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C9E9061-0F5D-423A-A743-18344CA1F9A7}"/>
              </a:ext>
            </a:extLst>
          </p:cNvPr>
          <p:cNvSpPr/>
          <p:nvPr/>
        </p:nvSpPr>
        <p:spPr>
          <a:xfrm>
            <a:off x="163511" y="485498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C234787-4367-49CC-B54A-2063C9E2782F}"/>
              </a:ext>
            </a:extLst>
          </p:cNvPr>
          <p:cNvSpPr/>
          <p:nvPr/>
        </p:nvSpPr>
        <p:spPr>
          <a:xfrm>
            <a:off x="163511" y="2746670"/>
            <a:ext cx="1620957" cy="615553"/>
          </a:xfrm>
          <a:prstGeom prst="roundRect">
            <a:avLst>
              <a:gd name="adj" fmla="val 3421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外部資料</a:t>
            </a:r>
            <a:endParaRPr lang="zh-TW" altLang="en-US" sz="20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1999A-5758-464E-9891-6B52C8C82D4B}"/>
              </a:ext>
            </a:extLst>
          </p:cNvPr>
          <p:cNvSpPr/>
          <p:nvPr/>
        </p:nvSpPr>
        <p:spPr>
          <a:xfrm>
            <a:off x="1863164" y="3702892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36EA39-1FF2-46B7-88E7-E43FF8CBAC9B}"/>
              </a:ext>
            </a:extLst>
          </p:cNvPr>
          <p:cNvSpPr/>
          <p:nvPr/>
        </p:nvSpPr>
        <p:spPr>
          <a:xfrm>
            <a:off x="1863164" y="4190911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XML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99258C-92E4-4C38-A4AE-CD03DF84BC3E}"/>
              </a:ext>
            </a:extLst>
          </p:cNvPr>
          <p:cNvSpPr/>
          <p:nvPr/>
        </p:nvSpPr>
        <p:spPr>
          <a:xfrm>
            <a:off x="1863164" y="2606936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36B120-F877-472B-96E2-2093D21F8E56}"/>
              </a:ext>
            </a:extLst>
          </p:cNvPr>
          <p:cNvSpPr/>
          <p:nvPr/>
        </p:nvSpPr>
        <p:spPr>
          <a:xfrm>
            <a:off x="1863164" y="309134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EA4886-B85D-4DFF-BC5C-948198E1BA4C}"/>
              </a:ext>
            </a:extLst>
          </p:cNvPr>
          <p:cNvSpPr/>
          <p:nvPr/>
        </p:nvSpPr>
        <p:spPr>
          <a:xfrm>
            <a:off x="1863164" y="4745997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6BCB28B-CDB7-472A-A13A-82761B16A6C1}"/>
              </a:ext>
            </a:extLst>
          </p:cNvPr>
          <p:cNvSpPr/>
          <p:nvPr/>
        </p:nvSpPr>
        <p:spPr>
          <a:xfrm>
            <a:off x="1863164" y="5230408"/>
            <a:ext cx="1313146" cy="360485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動態爬蟲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7" name="箭號: 有線條的向右箭號 26">
            <a:extLst>
              <a:ext uri="{FF2B5EF4-FFF2-40B4-BE49-F238E27FC236}">
                <a16:creationId xmlns:a16="http://schemas.microsoft.com/office/drawing/2014/main" id="{B138715D-927F-4924-A664-645E99650C45}"/>
              </a:ext>
            </a:extLst>
          </p:cNvPr>
          <p:cNvSpPr/>
          <p:nvPr/>
        </p:nvSpPr>
        <p:spPr>
          <a:xfrm>
            <a:off x="2927508" y="3739123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5BAC1FA-380A-4743-AE4F-6E8CAC308B6F}"/>
              </a:ext>
            </a:extLst>
          </p:cNvPr>
          <p:cNvSpPr/>
          <p:nvPr/>
        </p:nvSpPr>
        <p:spPr>
          <a:xfrm>
            <a:off x="3952743" y="2125754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dplyr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" name="圖片 1">
            <a:hlinkClick r:id="rId3"/>
            <a:extLst>
              <a:ext uri="{FF2B5EF4-FFF2-40B4-BE49-F238E27FC236}">
                <a16:creationId xmlns:a16="http://schemas.microsoft.com/office/drawing/2014/main" id="{E17826C9-A4CF-41BF-BA3F-77F55A06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367" y="1700039"/>
            <a:ext cx="838299" cy="968144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72BA1FF-CBFD-46A0-9E2F-CB3CDDF9A2F3}"/>
              </a:ext>
            </a:extLst>
          </p:cNvPr>
          <p:cNvSpPr/>
          <p:nvPr/>
        </p:nvSpPr>
        <p:spPr>
          <a:xfrm>
            <a:off x="4134491" y="3237459"/>
            <a:ext cx="965333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filter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3544110-CABC-4C79-8F10-3B930FCE8619}"/>
              </a:ext>
            </a:extLst>
          </p:cNvPr>
          <p:cNvSpPr/>
          <p:nvPr/>
        </p:nvSpPr>
        <p:spPr>
          <a:xfrm>
            <a:off x="4134491" y="2692936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select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24946DE-0062-4720-B538-6243EDAFAD3B}"/>
              </a:ext>
            </a:extLst>
          </p:cNvPr>
          <p:cNvSpPr/>
          <p:nvPr/>
        </p:nvSpPr>
        <p:spPr>
          <a:xfrm>
            <a:off x="4134491" y="3778555"/>
            <a:ext cx="985320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mutate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A47265A-1404-4858-9729-A4A4C0B68410}"/>
              </a:ext>
            </a:extLst>
          </p:cNvPr>
          <p:cNvSpPr/>
          <p:nvPr/>
        </p:nvSpPr>
        <p:spPr>
          <a:xfrm>
            <a:off x="4134491" y="4319651"/>
            <a:ext cx="102733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F1E15D0-CC3D-404A-B33B-C8CBED280046}"/>
              </a:ext>
            </a:extLst>
          </p:cNvPr>
          <p:cNvSpPr/>
          <p:nvPr/>
        </p:nvSpPr>
        <p:spPr>
          <a:xfrm>
            <a:off x="5184109" y="2689316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group by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D38C53D2-F77A-45B2-A157-9D28E1B7FF82}"/>
              </a:ext>
            </a:extLst>
          </p:cNvPr>
          <p:cNvSpPr/>
          <p:nvPr/>
        </p:nvSpPr>
        <p:spPr>
          <a:xfrm>
            <a:off x="5184110" y="3232704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summarize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44507F6-E3C3-4E91-B3CB-69F36A6FDED9}"/>
              </a:ext>
            </a:extLst>
          </p:cNvPr>
          <p:cNvSpPr/>
          <p:nvPr/>
        </p:nvSpPr>
        <p:spPr>
          <a:xfrm>
            <a:off x="5184110" y="3778555"/>
            <a:ext cx="142197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left join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093E4D8-3160-4C52-9233-A36CE84682F3}"/>
              </a:ext>
            </a:extLst>
          </p:cNvPr>
          <p:cNvSpPr/>
          <p:nvPr/>
        </p:nvSpPr>
        <p:spPr>
          <a:xfrm>
            <a:off x="3952743" y="4915822"/>
            <a:ext cx="2653342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EE2D46-C70D-4B9E-AF76-84768BCEB7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122" y="4617552"/>
            <a:ext cx="767544" cy="767544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07B84995-1AF8-459F-A645-A31C0CEE2816}"/>
              </a:ext>
            </a:extLst>
          </p:cNvPr>
          <p:cNvSpPr/>
          <p:nvPr/>
        </p:nvSpPr>
        <p:spPr>
          <a:xfrm>
            <a:off x="4016047" y="5514535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union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64376A7-961D-4FB7-AD85-8BC4E4DBBE11}"/>
              </a:ext>
            </a:extLst>
          </p:cNvPr>
          <p:cNvSpPr txBox="1"/>
          <p:nvPr/>
        </p:nvSpPr>
        <p:spPr>
          <a:xfrm>
            <a:off x="5603958" y="426158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ED4E13B-0E5C-4F08-B775-6E2668EAF23E}"/>
              </a:ext>
            </a:extLst>
          </p:cNvPr>
          <p:cNvSpPr/>
          <p:nvPr/>
        </p:nvSpPr>
        <p:spPr>
          <a:xfrm>
            <a:off x="4005974" y="6012384"/>
            <a:ext cx="965332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buffer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1CAB3967-90BC-4ECD-8BF3-EA1A28BB73E5}"/>
              </a:ext>
            </a:extLst>
          </p:cNvPr>
          <p:cNvSpPr/>
          <p:nvPr/>
        </p:nvSpPr>
        <p:spPr>
          <a:xfrm>
            <a:off x="5039388" y="5503915"/>
            <a:ext cx="1566696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intersection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57102E95-0D91-40BD-818F-18144ABF81F7}"/>
              </a:ext>
            </a:extLst>
          </p:cNvPr>
          <p:cNvSpPr/>
          <p:nvPr/>
        </p:nvSpPr>
        <p:spPr>
          <a:xfrm>
            <a:off x="5025297" y="6012384"/>
            <a:ext cx="1580787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aggregation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9EFE3F5-781E-4BD7-9DD2-DB820AED8296}"/>
              </a:ext>
            </a:extLst>
          </p:cNvPr>
          <p:cNvSpPr/>
          <p:nvPr/>
        </p:nvSpPr>
        <p:spPr>
          <a:xfrm>
            <a:off x="7457044" y="490304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ggplot2</a:t>
            </a:r>
            <a:endParaRPr lang="en-US" altLang="zh-TW" sz="2400" b="1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51D57019-A4FB-4895-B1EE-1FE4365A9BFF}"/>
              </a:ext>
            </a:extLst>
          </p:cNvPr>
          <p:cNvSpPr/>
          <p:nvPr/>
        </p:nvSpPr>
        <p:spPr>
          <a:xfrm>
            <a:off x="7457044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折線圖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1C0CCEE-8C3B-4AF6-BE07-B60C11150EE8}"/>
              </a:ext>
            </a:extLst>
          </p:cNvPr>
          <p:cNvSpPr/>
          <p:nvPr/>
        </p:nvSpPr>
        <p:spPr>
          <a:xfrm>
            <a:off x="8528371" y="5475217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圓餅圖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86F4113B-8FF8-47AE-B785-6312ABA53968}"/>
              </a:ext>
            </a:extLst>
          </p:cNvPr>
          <p:cNvSpPr/>
          <p:nvPr/>
        </p:nvSpPr>
        <p:spPr>
          <a:xfrm>
            <a:off x="7457043" y="6026606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直方圖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544CADE-7C49-4033-A35E-EE55ABBA52D3}"/>
              </a:ext>
            </a:extLst>
          </p:cNvPr>
          <p:cNvSpPr/>
          <p:nvPr/>
        </p:nvSpPr>
        <p:spPr>
          <a:xfrm>
            <a:off x="8528371" y="6004293"/>
            <a:ext cx="917711" cy="407796"/>
          </a:xfrm>
          <a:prstGeom prst="roundRect">
            <a:avLst>
              <a:gd name="adj" fmla="val 12578"/>
            </a:avLst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地圖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AADAA30-8341-44E4-AA0F-39CF1258B935}"/>
              </a:ext>
            </a:extLst>
          </p:cNvPr>
          <p:cNvSpPr txBox="1"/>
          <p:nvPr/>
        </p:nvSpPr>
        <p:spPr>
          <a:xfrm>
            <a:off x="7016341" y="13321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統計模型與檢定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C97110AA-4423-47BD-9831-12D60ED91869}"/>
              </a:ext>
            </a:extLst>
          </p:cNvPr>
          <p:cNvSpPr/>
          <p:nvPr/>
        </p:nvSpPr>
        <p:spPr>
          <a:xfrm>
            <a:off x="7370908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多元迴歸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004DBD8-2C38-4503-B52C-34A83136EEC8}"/>
              </a:ext>
            </a:extLst>
          </p:cNvPr>
          <p:cNvSpPr/>
          <p:nvPr/>
        </p:nvSpPr>
        <p:spPr>
          <a:xfrm>
            <a:off x="7370908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羅吉斯迴歸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080DD39-A1B4-462A-9F83-748F766E582D}"/>
              </a:ext>
            </a:extLst>
          </p:cNvPr>
          <p:cNvSpPr txBox="1"/>
          <p:nvPr/>
        </p:nvSpPr>
        <p:spPr>
          <a:xfrm>
            <a:off x="8171143" y="354344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B6F3CB3-C881-48E7-ABED-483ACB2D7478}"/>
              </a:ext>
            </a:extLst>
          </p:cNvPr>
          <p:cNvSpPr txBox="1"/>
          <p:nvPr/>
        </p:nvSpPr>
        <p:spPr>
          <a:xfrm>
            <a:off x="8214158" y="6187128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65BAD0D-C88D-4529-9C79-E9C7F0A4D33D}"/>
              </a:ext>
            </a:extLst>
          </p:cNvPr>
          <p:cNvSpPr txBox="1"/>
          <p:nvPr/>
        </p:nvSpPr>
        <p:spPr>
          <a:xfrm>
            <a:off x="10013026" y="13321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報告與網頁</a:t>
            </a: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3FEA095-552B-4466-8850-96FB82F7B387}"/>
              </a:ext>
            </a:extLst>
          </p:cNvPr>
          <p:cNvSpPr/>
          <p:nvPr/>
        </p:nvSpPr>
        <p:spPr>
          <a:xfrm>
            <a:off x="10013026" y="212575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撰寫報告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BE416A7C-B479-4351-8A68-0A0FDC41C38D}"/>
              </a:ext>
            </a:extLst>
          </p:cNvPr>
          <p:cNvSpPr/>
          <p:nvPr/>
        </p:nvSpPr>
        <p:spPr>
          <a:xfrm>
            <a:off x="10013026" y="2706201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網頁呈現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F1DBB62-98D0-4A55-A2FE-94D8F6650878}"/>
              </a:ext>
            </a:extLst>
          </p:cNvPr>
          <p:cNvSpPr/>
          <p:nvPr/>
        </p:nvSpPr>
        <p:spPr>
          <a:xfrm>
            <a:off x="10013026" y="3292384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儀表板設計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E61C017B-7662-408A-B2A9-0294047E00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237223" y="2307354"/>
            <a:ext cx="386886" cy="497556"/>
          </a:xfrm>
          <a:prstGeom prst="rect">
            <a:avLst/>
          </a:prstGeom>
        </p:spPr>
      </p:pic>
      <p:sp>
        <p:nvSpPr>
          <p:cNvPr id="68" name="箭號: 有線條的向右箭號 67">
            <a:extLst>
              <a:ext uri="{FF2B5EF4-FFF2-40B4-BE49-F238E27FC236}">
                <a16:creationId xmlns:a16="http://schemas.microsoft.com/office/drawing/2014/main" id="{3C08B99F-70AA-483B-BFF2-6F31C2A2B051}"/>
              </a:ext>
            </a:extLst>
          </p:cNvPr>
          <p:cNvSpPr/>
          <p:nvPr/>
        </p:nvSpPr>
        <p:spPr>
          <a:xfrm>
            <a:off x="6385493" y="3796294"/>
            <a:ext cx="1127450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69" name="箭號: 有線條的向右箭號 68">
            <a:extLst>
              <a:ext uri="{FF2B5EF4-FFF2-40B4-BE49-F238E27FC236}">
                <a16:creationId xmlns:a16="http://schemas.microsoft.com/office/drawing/2014/main" id="{C820563B-E11A-4F16-BD46-972DBF57BA49}"/>
              </a:ext>
            </a:extLst>
          </p:cNvPr>
          <p:cNvSpPr/>
          <p:nvPr/>
        </p:nvSpPr>
        <p:spPr>
          <a:xfrm>
            <a:off x="9204127" y="3808072"/>
            <a:ext cx="1068809" cy="67725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B80C6692-082F-411C-BB32-7CBAC8785594}"/>
              </a:ext>
            </a:extLst>
          </p:cNvPr>
          <p:cNvSpPr/>
          <p:nvPr/>
        </p:nvSpPr>
        <p:spPr>
          <a:xfrm>
            <a:off x="7370908" y="3272335"/>
            <a:ext cx="1989038" cy="481182"/>
          </a:xfrm>
          <a:prstGeom prst="roundRect">
            <a:avLst>
              <a:gd name="adj" fmla="val 12578"/>
            </a:avLst>
          </a:prstGeom>
          <a:solidFill>
            <a:srgbClr val="75AAD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空間統計</a:t>
            </a:r>
            <a:endParaRPr lang="en-US" altLang="zh-TW" sz="2400" dirty="0">
              <a:solidFill>
                <a:schemeClr val="bg1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0C1CBF-DC14-4338-A90E-07E11B35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9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8048129-4698-492C-8859-54D3BAB36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4"/>
          <a:stretch/>
        </p:blipFill>
        <p:spPr bwMode="auto">
          <a:xfrm>
            <a:off x="5683362" y="296323"/>
            <a:ext cx="6303514" cy="27474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字方塊 9">
            <a:hlinkClick r:id="rId3"/>
            <a:extLst>
              <a:ext uri="{FF2B5EF4-FFF2-40B4-BE49-F238E27FC236}">
                <a16:creationId xmlns:a16="http://schemas.microsoft.com/office/drawing/2014/main" id="{AD134D67-D202-49C2-A165-FD12ABD70EDB}"/>
              </a:ext>
            </a:extLst>
          </p:cNvPr>
          <p:cNvSpPr txBox="1"/>
          <p:nvPr/>
        </p:nvSpPr>
        <p:spPr>
          <a:xfrm>
            <a:off x="731751" y="12411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軟體安裝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BAE803-F1FE-43C8-AAF1-77191F4F2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2" y="3352158"/>
            <a:ext cx="6328136" cy="18337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C8AC238-AE0A-4C6D-91C6-A9DB1DF62B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2" y="5556915"/>
            <a:ext cx="6344515" cy="10047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7502E9-67BA-423A-8026-ECA1FE0B277A}"/>
              </a:ext>
            </a:extLst>
          </p:cNvPr>
          <p:cNvSpPr txBox="1"/>
          <p:nvPr/>
        </p:nvSpPr>
        <p:spPr>
          <a:xfrm>
            <a:off x="11138277" y="113853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C0763BF-5432-4CD2-B2F4-C073024537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0"/>
          <a:stretch/>
        </p:blipFill>
        <p:spPr bwMode="auto">
          <a:xfrm>
            <a:off x="262799" y="1988177"/>
            <a:ext cx="4897962" cy="211110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B15057-5F8E-42F0-9B5E-36B90C8BA284}"/>
              </a:ext>
            </a:extLst>
          </p:cNvPr>
          <p:cNvSpPr txBox="1"/>
          <p:nvPr/>
        </p:nvSpPr>
        <p:spPr>
          <a:xfrm>
            <a:off x="4511356" y="1808111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7EC9BDA-1963-47AB-A788-9BAC943305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99" y="4323084"/>
            <a:ext cx="4897962" cy="23096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2AA8D0-ABA8-44FB-A630-AEE74E9E6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106" y="17585"/>
            <a:ext cx="453733" cy="40011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CBFBC2-3978-4926-A35D-2886F853C4BA}"/>
              </a:ext>
            </a:extLst>
          </p:cNvPr>
          <p:cNvSpPr txBox="1"/>
          <p:nvPr/>
        </p:nvSpPr>
        <p:spPr>
          <a:xfrm>
            <a:off x="11138277" y="3122413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3472789-527D-4E94-A7CD-676EC4823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106" y="3026145"/>
            <a:ext cx="453733" cy="40011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2B76956-94F3-4FA3-9BDF-57944DE74039}"/>
              </a:ext>
            </a:extLst>
          </p:cNvPr>
          <p:cNvSpPr txBox="1"/>
          <p:nvPr/>
        </p:nvSpPr>
        <p:spPr>
          <a:xfrm>
            <a:off x="11138277" y="5294323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4DDD76FB-CFFA-421A-9AF3-6D27070C0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106" y="5198055"/>
            <a:ext cx="453733" cy="40011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F084B1D-C214-433F-8E43-4D33C3E957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9" t="6068" r="23161" b="5956"/>
          <a:stretch/>
        </p:blipFill>
        <p:spPr>
          <a:xfrm>
            <a:off x="4186152" y="1585995"/>
            <a:ext cx="439392" cy="484231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0F30B8-7DB7-434D-9873-7CE66C286AD6}"/>
              </a:ext>
            </a:extLst>
          </p:cNvPr>
          <p:cNvSpPr txBox="1"/>
          <p:nvPr/>
        </p:nvSpPr>
        <p:spPr>
          <a:xfrm>
            <a:off x="4511356" y="4166764"/>
            <a:ext cx="954107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9A49E4A-2654-488C-B466-5F4D02C2F6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9" t="6068" r="23161" b="5956"/>
          <a:stretch/>
        </p:blipFill>
        <p:spPr>
          <a:xfrm>
            <a:off x="4186152" y="3944648"/>
            <a:ext cx="439392" cy="48423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6C80892-29B2-44B8-8EDE-1E39AE0162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409605" y="1520227"/>
            <a:ext cx="502570" cy="646331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886773-FC38-4772-B4D1-7F9547859C47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1BA73D-CC37-4EFB-8665-3FE2E721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5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4A0EDA-0B51-40A7-8008-F2D245D4E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"/>
          <a:stretch/>
        </p:blipFill>
        <p:spPr bwMode="auto">
          <a:xfrm>
            <a:off x="3362820" y="1245971"/>
            <a:ext cx="8638680" cy="4650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B3264B3-5A9F-49A1-B405-E008351BC2D0}"/>
              </a:ext>
            </a:extLst>
          </p:cNvPr>
          <p:cNvSpPr txBox="1"/>
          <p:nvPr/>
        </p:nvSpPr>
        <p:spPr>
          <a:xfrm>
            <a:off x="7232663" y="4783303"/>
            <a:ext cx="265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不方便編寫程式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設計不佳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BB223E-07EA-49BF-91E9-6DE8692FA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21"/>
          <a:stretch/>
        </p:blipFill>
        <p:spPr>
          <a:xfrm>
            <a:off x="0" y="2599731"/>
            <a:ext cx="3235569" cy="425826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F6854A9-C9C4-4226-B7D2-4F959D289282}"/>
              </a:ext>
            </a:extLst>
          </p:cNvPr>
          <p:cNvSpPr/>
          <p:nvPr/>
        </p:nvSpPr>
        <p:spPr>
          <a:xfrm>
            <a:off x="791308" y="5969977"/>
            <a:ext cx="1511635" cy="457727"/>
          </a:xfrm>
          <a:prstGeom prst="roundRect">
            <a:avLst>
              <a:gd name="adj" fmla="val 6197"/>
            </a:avLst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</a:endParaRPr>
          </a:p>
        </p:txBody>
      </p:sp>
      <p:sp>
        <p:nvSpPr>
          <p:cNvPr id="6" name="箭號: 弧形上彎 5">
            <a:extLst>
              <a:ext uri="{FF2B5EF4-FFF2-40B4-BE49-F238E27FC236}">
                <a16:creationId xmlns:a16="http://schemas.microsoft.com/office/drawing/2014/main" id="{B52816C0-F678-41EF-A55F-E54FEDDC1E29}"/>
              </a:ext>
            </a:extLst>
          </p:cNvPr>
          <p:cNvSpPr/>
          <p:nvPr/>
        </p:nvSpPr>
        <p:spPr>
          <a:xfrm rot="19941540">
            <a:off x="2179450" y="5499530"/>
            <a:ext cx="2760784" cy="761520"/>
          </a:xfrm>
          <a:prstGeom prst="curvedUpArrow">
            <a:avLst/>
          </a:prstGeom>
          <a:solidFill>
            <a:srgbClr val="4D8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6BC699-BAF6-4BF3-B134-666733614807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57E999-493D-43EB-A9AB-E40000B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13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hlinkClick r:id="rId2"/>
            <a:extLst>
              <a:ext uri="{FF2B5EF4-FFF2-40B4-BE49-F238E27FC236}">
                <a16:creationId xmlns:a16="http://schemas.microsoft.com/office/drawing/2014/main" id="{AD134D67-D202-49C2-A165-FD12ABD70EDB}"/>
              </a:ext>
            </a:extLst>
          </p:cNvPr>
          <p:cNvSpPr txBox="1"/>
          <p:nvPr/>
        </p:nvSpPr>
        <p:spPr>
          <a:xfrm>
            <a:off x="731751" y="124115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RStudio </a:t>
            </a:r>
            <a:r>
              <a:rPr lang="zh-TW" altLang="en-US" sz="2800" u="sng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安裝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A4684A5-D9A1-4BDF-807C-52B6B4EB6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773784" y="1511558"/>
            <a:ext cx="502570" cy="6463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F00C055-49ED-42AA-BFA7-A386C2591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17" y="964476"/>
            <a:ext cx="8632228" cy="567424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B3264B3-5A9F-49A1-B405-E008351BC2D0}"/>
              </a:ext>
            </a:extLst>
          </p:cNvPr>
          <p:cNvSpPr txBox="1"/>
          <p:nvPr/>
        </p:nvSpPr>
        <p:spPr>
          <a:xfrm>
            <a:off x="6962390" y="3429000"/>
            <a:ext cx="3816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集成開發環境（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IDE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協助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 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軟體編寫原始碼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支援圖形用戶界面工具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GUI</a:t>
            </a:r>
            <a:r>
              <a:rPr lang="zh-TW" altLang="en-US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B0758AC-834E-461D-9929-27D569101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2" y="2548662"/>
            <a:ext cx="2342308" cy="81980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F83ED3-C84D-4AC4-BDB1-191618C31837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2E5367-B99B-4888-A7B3-980C7BAC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1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0F38AAD-BC26-4363-AD86-FDB782A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8" y="1076627"/>
            <a:ext cx="11216054" cy="549586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674063-AC77-4980-9FC1-83C76A2706DE}"/>
              </a:ext>
            </a:extLst>
          </p:cNvPr>
          <p:cNvSpPr txBox="1"/>
          <p:nvPr/>
        </p:nvSpPr>
        <p:spPr>
          <a:xfrm>
            <a:off x="0" y="305294"/>
            <a:ext cx="2432076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軟體安裝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1D4241-3001-4B90-974C-9E270A91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369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532D3C9-9028-4CBE-98B6-3B5E5170627B}"/>
              </a:ext>
            </a:extLst>
          </p:cNvPr>
          <p:cNvSpPr txBox="1"/>
          <p:nvPr/>
        </p:nvSpPr>
        <p:spPr>
          <a:xfrm>
            <a:off x="3194957" y="2123836"/>
            <a:ext cx="5802086" cy="184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視覺化資料基本分析</a:t>
            </a:r>
            <a:r>
              <a:rPr lang="en-US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—</a:t>
            </a: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地圖分析與繪製地圖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DE5775-908E-47CB-8812-3CF819BE4772}"/>
              </a:ext>
            </a:extLst>
          </p:cNvPr>
          <p:cNvSpPr txBox="1"/>
          <p:nvPr/>
        </p:nvSpPr>
        <p:spPr>
          <a:xfrm>
            <a:off x="3667760" y="419368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3  Data Visualization with Maps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921376-B20E-46BE-B098-D4AE1892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33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532D3C9-9028-4CBE-98B6-3B5E5170627B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地理資訊系統介紹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DE5775-908E-47CB-8812-3CF819BE4772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1  Introduction</a:t>
            </a:r>
          </a:p>
          <a:p>
            <a:r>
              <a:rPr lang="en-US" altLang="zh-TW" sz="2000" b="1" dirty="0">
                <a:solidFill>
                  <a:srgbClr val="333333"/>
                </a:solidFill>
                <a:latin typeface="Georgia" panose="02040502050405020303" pitchFamily="18" charset="0"/>
              </a:rPr>
              <a:t>Chapter 2  </a:t>
            </a:r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Basic Knowledge on GIS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F7DC96-11BC-4CB5-A8CD-626768E5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027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674063-AC77-4980-9FC1-83C76A2706DE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1EB082-78A0-45A8-A81F-9D139E68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8" r="23122"/>
          <a:stretch/>
        </p:blipFill>
        <p:spPr>
          <a:xfrm>
            <a:off x="415456" y="1942225"/>
            <a:ext cx="3505986" cy="35059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2AE7F6E-0C5D-4382-A173-1EE437B7DBCD}"/>
              </a:ext>
            </a:extLst>
          </p:cNvPr>
          <p:cNvSpPr/>
          <p:nvPr/>
        </p:nvSpPr>
        <p:spPr>
          <a:xfrm>
            <a:off x="415456" y="1942224"/>
            <a:ext cx="3505985" cy="3505985"/>
          </a:xfrm>
          <a:prstGeom prst="rect">
            <a:avLst/>
          </a:prstGeom>
          <a:blipFill dpi="0" rotWithShape="1">
            <a:blip r:embed="rId3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C906B790-56B5-4DE1-869F-AB7BEB32E098}"/>
              </a:ext>
            </a:extLst>
          </p:cNvPr>
          <p:cNvSpPr/>
          <p:nvPr/>
        </p:nvSpPr>
        <p:spPr>
          <a:xfrm>
            <a:off x="4191257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E640B1-1A39-4EB5-9C31-882A3EDF9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95" b="98068" l="0" r="69937"/>
                    </a14:imgEffect>
                  </a14:imgLayer>
                </a14:imgProps>
              </a:ext>
            </a:extLst>
          </a:blip>
          <a:srcRect t="2313" r="29728" b="3090"/>
          <a:stretch/>
        </p:blipFill>
        <p:spPr>
          <a:xfrm>
            <a:off x="5037508" y="920847"/>
            <a:ext cx="4424296" cy="5201920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5B1A5A2-F481-487D-8015-154EDFD444F4}"/>
              </a:ext>
            </a:extLst>
          </p:cNvPr>
          <p:cNvSpPr/>
          <p:nvPr/>
        </p:nvSpPr>
        <p:spPr>
          <a:xfrm>
            <a:off x="8943932" y="3248175"/>
            <a:ext cx="1336040" cy="894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2A85F2-B446-4BF2-8104-31EAF659778C}"/>
              </a:ext>
            </a:extLst>
          </p:cNvPr>
          <p:cNvSpPr txBox="1"/>
          <p:nvPr/>
        </p:nvSpPr>
        <p:spPr>
          <a:xfrm>
            <a:off x="10577871" y="3136286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政策</a:t>
            </a:r>
            <a:endParaRPr lang="en-US" altLang="zh-TW" sz="3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意涵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E83E00-A0FD-417D-B483-CD3C0F8F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666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674063-AC77-4980-9FC1-83C76A2706DE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D7E405-3EA4-404C-9979-ADFEF56A9C32}"/>
              </a:ext>
            </a:extLst>
          </p:cNvPr>
          <p:cNvSpPr txBox="1"/>
          <p:nvPr/>
        </p:nvSpPr>
        <p:spPr>
          <a:xfrm>
            <a:off x="3328670" y="2134811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library(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spData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58A7E8-C0B9-400A-BAFC-B23038EA8768}"/>
              </a:ext>
            </a:extLst>
          </p:cNvPr>
          <p:cNvSpPr txBox="1"/>
          <p:nvPr/>
        </p:nvSpPr>
        <p:spPr>
          <a:xfrm>
            <a:off x="4772561" y="14090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下載資料套件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87FF96-94ED-42F3-A68E-BEF9C0422E9C}"/>
              </a:ext>
            </a:extLst>
          </p:cNvPr>
          <p:cNvSpPr txBox="1"/>
          <p:nvPr/>
        </p:nvSpPr>
        <p:spPr>
          <a:xfrm>
            <a:off x="5182929" y="3429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dirty="0"/>
              <a:t>常用資料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35586B-7A61-46DF-971A-DA195D3F187B}"/>
              </a:ext>
            </a:extLst>
          </p:cNvPr>
          <p:cNvSpPr txBox="1"/>
          <p:nvPr/>
        </p:nvSpPr>
        <p:spPr>
          <a:xfrm>
            <a:off x="3542030" y="4411820"/>
            <a:ext cx="2015490" cy="132343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r>
              <a:rPr lang="en-US" altLang="zh-TW" dirty="0" err="1"/>
              <a:t>us_states</a:t>
            </a:r>
            <a:endParaRPr lang="en-US" altLang="zh-TW" dirty="0"/>
          </a:p>
          <a:p>
            <a:r>
              <a:rPr lang="en-US" altLang="zh-TW" dirty="0" err="1"/>
              <a:t>nz</a:t>
            </a:r>
            <a:endParaRPr lang="en-US" altLang="zh-TW" dirty="0"/>
          </a:p>
          <a:p>
            <a:r>
              <a:rPr lang="en-US" altLang="zh-TW" dirty="0" err="1"/>
              <a:t>nz_height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D88959-F016-4CBF-8714-C00D656AEE69}"/>
              </a:ext>
            </a:extLst>
          </p:cNvPr>
          <p:cNvSpPr txBox="1"/>
          <p:nvPr/>
        </p:nvSpPr>
        <p:spPr>
          <a:xfrm>
            <a:off x="5965249" y="441182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美國地圖（州）</a:t>
            </a:r>
            <a:endParaRPr lang="en-US" altLang="zh-TW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5114C3-C0D9-4003-914E-66B4797303C7}"/>
              </a:ext>
            </a:extLst>
          </p:cNvPr>
          <p:cNvSpPr txBox="1"/>
          <p:nvPr/>
        </p:nvSpPr>
        <p:spPr>
          <a:xfrm>
            <a:off x="5965249" y="48734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紐西蘭行政區地圖</a:t>
            </a:r>
            <a:endParaRPr lang="en-US" altLang="zh-TW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509011-C80D-4310-860B-915B3265B39C}"/>
              </a:ext>
            </a:extLst>
          </p:cNvPr>
          <p:cNvSpPr txBox="1"/>
          <p:nvPr/>
        </p:nvSpPr>
        <p:spPr>
          <a:xfrm>
            <a:off x="5965249" y="5331835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en-US" sz="2400" dirty="0"/>
              <a:t>紐西蘭</a:t>
            </a:r>
            <a:r>
              <a:rPr lang="en-US" altLang="zh-TW" sz="2400" dirty="0"/>
              <a:t>101</a:t>
            </a:r>
            <a:r>
              <a:rPr lang="zh-TW" altLang="en-US" sz="2400" dirty="0"/>
              <a:t>座高峰</a:t>
            </a:r>
            <a:endParaRPr lang="en-US" altLang="zh-TW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A2286D-BA91-4F9C-B852-734D9405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55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ACEB12-E677-4726-9D00-C9C49A39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918"/>
          <a:stretch/>
        </p:blipFill>
        <p:spPr bwMode="auto">
          <a:xfrm>
            <a:off x="4754880" y="2864505"/>
            <a:ext cx="7437120" cy="4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674063-AC77-4980-9FC1-83C76A2706DE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D7E405-3EA4-404C-9979-ADFEF56A9C32}"/>
              </a:ext>
            </a:extLst>
          </p:cNvPr>
          <p:cNvSpPr txBox="1"/>
          <p:nvPr/>
        </p:nvSpPr>
        <p:spPr>
          <a:xfrm>
            <a:off x="759361" y="1851026"/>
            <a:ext cx="553466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58A7E8-C0B9-400A-BAFC-B23038EA8768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繪製美國地圖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D425D5-CDC1-4A27-8BE0-D4459707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24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674063-AC77-4980-9FC1-83C76A2706DE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58A7E8-C0B9-400A-BAFC-B23038EA8768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1D6103-2F90-4E94-9B56-9E18D22C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60" y="3274463"/>
            <a:ext cx="9892479" cy="24557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F7B291-C87D-4C7B-8E04-4E949609CD82}"/>
              </a:ext>
            </a:extLst>
          </p:cNvPr>
          <p:cNvSpPr txBox="1"/>
          <p:nvPr/>
        </p:nvSpPr>
        <p:spPr>
          <a:xfrm>
            <a:off x="759360" y="1851026"/>
            <a:ext cx="6880959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(data=, size=, color=, fill=)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72BAA9-E2AA-499A-B1EB-4391E00A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432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A794E5-953C-48C7-BF17-143D0139C8A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4FF7AB-1A81-4341-AC8E-17B0948DDFDB}"/>
              </a:ext>
            </a:extLst>
          </p:cNvPr>
          <p:cNvSpPr txBox="1"/>
          <p:nvPr/>
        </p:nvSpPr>
        <p:spPr>
          <a:xfrm>
            <a:off x="759361" y="13278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客製化調整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48B04-0315-4073-9A48-0E1B19D0BD32}"/>
              </a:ext>
            </a:extLst>
          </p:cNvPr>
          <p:cNvSpPr txBox="1"/>
          <p:nvPr/>
        </p:nvSpPr>
        <p:spPr>
          <a:xfrm>
            <a:off x="759361" y="1852932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size=2, color="red", fill="blue")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CAF1A6-C4AE-4627-A3AA-9DE9E458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3958"/>
          <a:stretch/>
        </p:blipFill>
        <p:spPr bwMode="auto">
          <a:xfrm>
            <a:off x="2596870" y="2954655"/>
            <a:ext cx="6998259" cy="385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87C183-CB12-4886-BC40-05AA2678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55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A794E5-953C-48C7-BF17-143D0139C8AA}"/>
              </a:ext>
            </a:extLst>
          </p:cNvPr>
          <p:cNvSpPr txBox="1"/>
          <p:nvPr/>
        </p:nvSpPr>
        <p:spPr>
          <a:xfrm>
            <a:off x="0" y="305294"/>
            <a:ext cx="510428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以地理資料繪製簡單地圖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4FF7AB-1A81-4341-AC8E-17B0948DDFDB}"/>
              </a:ext>
            </a:extLst>
          </p:cNvPr>
          <p:cNvSpPr txBox="1"/>
          <p:nvPr/>
        </p:nvSpPr>
        <p:spPr>
          <a:xfrm>
            <a:off x="759361" y="132780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顏色調整（十六進位制）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48B04-0315-4073-9A48-0E1B19D0BD32}"/>
              </a:ext>
            </a:extLst>
          </p:cNvPr>
          <p:cNvSpPr txBox="1"/>
          <p:nvPr/>
        </p:nvSpPr>
        <p:spPr>
          <a:xfrm>
            <a:off x="759361" y="1852237"/>
            <a:ext cx="918728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ggplot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()+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geom_sf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(data=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, color="#9D9D9D", fill="#CE0000")</a:t>
            </a:r>
            <a:endParaRPr lang="zh-TW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hlinkClick r:id="rId2"/>
            <a:extLst>
              <a:ext uri="{FF2B5EF4-FFF2-40B4-BE49-F238E27FC236}">
                <a16:creationId xmlns:a16="http://schemas.microsoft.com/office/drawing/2014/main" id="{24DED944-C59B-4812-868F-1A3934C03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" t="4227" r="1258"/>
          <a:stretch/>
        </p:blipFill>
        <p:spPr>
          <a:xfrm>
            <a:off x="2336800" y="3106225"/>
            <a:ext cx="7262655" cy="3010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F7061C-95B3-4D89-B570-2418F8274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558336" y="5919326"/>
            <a:ext cx="386886" cy="49755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2117DE-D878-47A9-9983-4F69C103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6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A794E5-953C-48C7-BF17-143D0139C8A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4FF7AB-1A81-4341-AC8E-17B0948DDFDB}"/>
              </a:ext>
            </a:extLst>
          </p:cNvPr>
          <p:cNvSpPr txBox="1"/>
          <p:nvPr/>
        </p:nvSpPr>
        <p:spPr>
          <a:xfrm>
            <a:off x="759361" y="36543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6CD2F4-D8B2-40E9-BC37-596C24B1EF66}"/>
              </a:ext>
            </a:extLst>
          </p:cNvPr>
          <p:cNvSpPr txBox="1"/>
          <p:nvPr/>
        </p:nvSpPr>
        <p:spPr>
          <a:xfrm>
            <a:off x="3098463" y="1730829"/>
            <a:ext cx="6827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如何繪製分層設色圖？</a:t>
            </a:r>
            <a:endParaRPr lang="en-US" altLang="zh-TW" sz="36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36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首先必須瞭解「地理資料」！！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E26ED7-41A8-44DD-8412-FDD4427D2F76}"/>
              </a:ext>
            </a:extLst>
          </p:cNvPr>
          <p:cNvSpPr txBox="1"/>
          <p:nvPr/>
        </p:nvSpPr>
        <p:spPr>
          <a:xfrm>
            <a:off x="759361" y="4208577"/>
            <a:ext cx="6182360" cy="113877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class(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[1] "sf"         "</a:t>
            </a: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data.frame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"</a:t>
            </a:r>
            <a:endParaRPr lang="zh-TW" altLang="zh-TW" sz="2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240CC0F-A13F-4468-86D3-D5E9E5F021FA}"/>
              </a:ext>
            </a:extLst>
          </p:cNvPr>
          <p:cNvSpPr/>
          <p:nvPr/>
        </p:nvSpPr>
        <p:spPr>
          <a:xfrm>
            <a:off x="1917798" y="4977114"/>
            <a:ext cx="764441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655EBF8-E738-4161-BE60-063ECE86DEA7}"/>
              </a:ext>
            </a:extLst>
          </p:cNvPr>
          <p:cNvSpPr/>
          <p:nvPr/>
        </p:nvSpPr>
        <p:spPr>
          <a:xfrm>
            <a:off x="3566160" y="4977114"/>
            <a:ext cx="1727200" cy="385229"/>
          </a:xfrm>
          <a:prstGeom prst="roundRect">
            <a:avLst/>
          </a:prstGeom>
          <a:noFill/>
          <a:ln w="19050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472BAD-5A10-4620-8E11-310639AE5674}"/>
              </a:ext>
            </a:extLst>
          </p:cNvPr>
          <p:cNvSpPr txBox="1"/>
          <p:nvPr/>
        </p:nvSpPr>
        <p:spPr>
          <a:xfrm>
            <a:off x="1592132" y="5608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F83F94-5031-4915-871A-7E4F0924994C}"/>
              </a:ext>
            </a:extLst>
          </p:cNvPr>
          <p:cNvSpPr txBox="1"/>
          <p:nvPr/>
        </p:nvSpPr>
        <p:spPr>
          <a:xfrm>
            <a:off x="3875762" y="56083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資料框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55EBEF-50BA-435A-AF2A-2B39E50B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5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209EEF6-6B14-46D8-B63C-ABED95BC8D25}"/>
              </a:ext>
            </a:extLst>
          </p:cNvPr>
          <p:cNvSpPr txBox="1"/>
          <p:nvPr/>
        </p:nvSpPr>
        <p:spPr>
          <a:xfrm>
            <a:off x="2789499" y="1595021"/>
            <a:ext cx="9402501" cy="526297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 sz="2000" kern="0" spc="15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800" dirty="0"/>
              <a:t>head(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==============================================================================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Simple feature collection with </a:t>
            </a:r>
            <a:r>
              <a:rPr lang="en-US" altLang="zh-TW" sz="1600" dirty="0">
                <a:solidFill>
                  <a:srgbClr val="FF0000"/>
                </a:solidFill>
              </a:rPr>
              <a:t>6 features and 6 fields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Geometry type: </a:t>
            </a:r>
            <a:r>
              <a:rPr lang="en-US" altLang="zh-TW" sz="1600" dirty="0">
                <a:solidFill>
                  <a:srgbClr val="FF0000"/>
                </a:solidFill>
              </a:rPr>
              <a:t>MULTIPOLYGON</a:t>
            </a:r>
            <a:endParaRPr lang="zh-TW" altLang="zh-TW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Dimension:     XY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Bounding box:  </a:t>
            </a:r>
            <a:r>
              <a:rPr lang="en-US" altLang="zh-TW" sz="1600" dirty="0" err="1"/>
              <a:t>xmin</a:t>
            </a:r>
            <a:r>
              <a:rPr lang="en-US" altLang="zh-TW" sz="1600" dirty="0"/>
              <a:t>: -114.8136 </a:t>
            </a:r>
            <a:r>
              <a:rPr lang="en-US" altLang="zh-TW" sz="1600" dirty="0" err="1"/>
              <a:t>ymin</a:t>
            </a:r>
            <a:r>
              <a:rPr lang="en-US" altLang="zh-TW" sz="1600" dirty="0"/>
              <a:t>: 24.55868 </a:t>
            </a:r>
            <a:r>
              <a:rPr lang="en-US" altLang="zh-TW" sz="1600" dirty="0" err="1"/>
              <a:t>xmax</a:t>
            </a:r>
            <a:r>
              <a:rPr lang="en-US" altLang="zh-TW" sz="1600" dirty="0"/>
              <a:t>: -71.78699 </a:t>
            </a:r>
            <a:r>
              <a:rPr lang="en-US" altLang="zh-TW" sz="1600" dirty="0" err="1"/>
              <a:t>ymax</a:t>
            </a:r>
            <a:r>
              <a:rPr lang="en-US" altLang="zh-TW" sz="1600" dirty="0"/>
              <a:t>: 42.04964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Geodetic CRS:  NAD83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GEOID        NAME   REGION             AREA total_pop_10 total_pop_15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   01     Alabama    South 133709.27 [km^2]      4712651      4830620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   04     Arizona     West 295281.25 [km^2]      6246816      6641928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   08    Colorado     West 269573.06 [km^2]      4887061      5278906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   09 Connecticut </a:t>
            </a:r>
            <a:r>
              <a:rPr lang="en-US" altLang="zh-TW" sz="1600" dirty="0" err="1"/>
              <a:t>Norteast</a:t>
            </a:r>
            <a:r>
              <a:rPr lang="en-US" altLang="zh-TW" sz="1600" dirty="0"/>
              <a:t>  12976.59 [km^2]      3545837     3593222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   12     Florida    South 151052.01 [km^2]     18511620     19645772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   13     Georgia    South 152725.21 [km^2]      9468815     10006693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                        geometry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1 MULTIPOLYGON (((-88.20006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2 MULTIPOLYGON (((-114.7196 3...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3 MULTIPOLYGON (((-109.0501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4 MULTIPOLYGON (((-73.48731 4...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5 MULTIPOLYGON (((-81.81169 2...</a:t>
            </a:r>
            <a:endParaRPr lang="zh-TW" altLang="zh-TW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/>
              <a:t>## 6 MULTIPOLYGON (((-85.60516 3...</a:t>
            </a:r>
            <a:endParaRPr lang="zh-TW" altLang="zh-TW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61" y="13278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基本資料屬性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EB2AC-EB39-44B3-A0D8-70C499702E6B}"/>
              </a:ext>
            </a:extLst>
          </p:cNvPr>
          <p:cNvSpPr/>
          <p:nvPr/>
        </p:nvSpPr>
        <p:spPr>
          <a:xfrm>
            <a:off x="3657600" y="3382701"/>
            <a:ext cx="8125428" cy="228600"/>
          </a:xfrm>
          <a:prstGeom prst="roundRect">
            <a:avLst/>
          </a:prstGeom>
          <a:noFill/>
          <a:ln w="28575">
            <a:solidFill>
              <a:srgbClr val="4D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AFDDFBB1-3416-4857-B231-5D24DF31324D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7718867" y="2408982"/>
            <a:ext cx="975167" cy="97227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4E74EC-AFF8-4742-9508-5E68352C4951}"/>
              </a:ext>
            </a:extLst>
          </p:cNvPr>
          <p:cNvSpPr txBox="1"/>
          <p:nvPr/>
        </p:nvSpPr>
        <p:spPr>
          <a:xfrm>
            <a:off x="8676444" y="24411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E5FED97-89D5-4E6E-9A2E-46627905348D}"/>
              </a:ext>
            </a:extLst>
          </p:cNvPr>
          <p:cNvSpPr/>
          <p:nvPr/>
        </p:nvSpPr>
        <p:spPr>
          <a:xfrm>
            <a:off x="6096000" y="5127943"/>
            <a:ext cx="1115028" cy="2286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9B2B0C-5810-4B6B-B863-13389CD98930}"/>
              </a:ext>
            </a:extLst>
          </p:cNvPr>
          <p:cNvSpPr txBox="1"/>
          <p:nvPr/>
        </p:nvSpPr>
        <p:spPr>
          <a:xfrm>
            <a:off x="7211028" y="5062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668E7D-3D93-42AF-8A31-2838C461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853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61" y="132780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單一屬性資料擷取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430652-9883-4222-A00D-BD90FF538DB7}"/>
              </a:ext>
            </a:extLst>
          </p:cNvPr>
          <p:cNvSpPr txBox="1"/>
          <p:nvPr/>
        </p:nvSpPr>
        <p:spPr>
          <a:xfrm>
            <a:off x="3966259" y="525497"/>
            <a:ext cx="8225741" cy="633250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us_states$NAME</a:t>
            </a:r>
            <a:endParaRPr lang="en-US" altLang="zh-TW" kern="0" spc="15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[1] "Alabama"              "Arizona"              "Colorado"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[4] "Connecticut"          "Florida"              "Georgia"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[7] "Idaho"                "Indiana"              "Kansas"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[10] "Louisiana"            "Massachusetts"        "Minnesota"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[13] "Missouri"             "Montana"              "Nevada"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[16] "New Jersey"           "New York"             "North Dakota"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[19] "Oklahoma"             "Pennsylvania"         "South Carolina"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[22] "South Dakota"         "Texas"                "Vermont"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[25] "West Virginia"        "Arkansas"             "California"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[28] "Delaware"             "District of Columbia" "Illinois"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[31] "Iowa"                 "Kentucky"             "Maine"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[34] "Maryland"             "Michigan"             "Mississippi"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[37] "Nebraska"             "New Hampshire"        "New Mexico" 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[40] "North Carolina"       "Ohio"                 "Oregon"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[43] "Rhode Island"         "Tennessee"            "Utah"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[46] "Virginia"             "Washington"           "Wisconsin"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[49] "Wyoming"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57F100-21B2-455D-955C-03CBD10F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77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FDFE0710-6C2B-42A4-BCBD-429518E6A1D0}"/>
              </a:ext>
            </a:extLst>
          </p:cNvPr>
          <p:cNvSpPr txBox="1"/>
          <p:nvPr/>
        </p:nvSpPr>
        <p:spPr>
          <a:xfrm>
            <a:off x="3036425" y="171554"/>
            <a:ext cx="9155575" cy="668644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c(2,3)]</a:t>
            </a:r>
          </a:p>
          <a:p>
            <a:pPr indent="261620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8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sz="18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[, c("NAME", "REGION")] </a:t>
            </a:r>
            <a:endParaRPr lang="en-US" altLang="zh-TW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細明體" panose="02020509000000000000" pitchFamily="49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 49 features and 2 fields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-124.7042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24.55868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-66.9824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49.38436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First 10 features: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NAME   REGION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      Alabama    South MULTIPOLYGON (((-88.20006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  Arizona     West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 Colorado     West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5      Florida    South MULTIPOLYGON (((-81.81169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6      Georgia    South MULTIPOLYGON (((-85.60516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7        Idaho     West MULTIPOLYGON (((-116.916 45...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8      Indiana  Midwest MULTIPOLYGON (((-87.52404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9       Kansas  Midwest MULTIPOLYGON (((-102.0517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10   Louisiana    South MULTIPOLYGON (((-92.01783 2...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61" y="1327806"/>
            <a:ext cx="1694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多屬性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資料擷取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C8AA62-0B67-4619-AD04-7B37DEE1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46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217B2BE-03C5-4154-BE13-54C891C8A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68" y="120637"/>
            <a:ext cx="7088980" cy="66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168F59-4E8B-42C3-B3B9-54057EBC8C99}"/>
              </a:ext>
            </a:extLst>
          </p:cNvPr>
          <p:cNvSpPr txBox="1"/>
          <p:nvPr/>
        </p:nvSpPr>
        <p:spPr>
          <a:xfrm>
            <a:off x="731751" y="2484518"/>
            <a:ext cx="388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Broad Street, London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John Snow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1854 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</a:rPr>
              <a:t>霍亂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A93B1-AF2F-4577-A32D-FF14671AF03A}"/>
              </a:ext>
            </a:extLst>
          </p:cNvPr>
          <p:cNvSpPr txBox="1"/>
          <p:nvPr/>
        </p:nvSpPr>
        <p:spPr>
          <a:xfrm>
            <a:off x="731751" y="13793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一切的起源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E67A43-569E-47E4-A5F3-F6CFA08484C4}"/>
              </a:ext>
            </a:extLst>
          </p:cNvPr>
          <p:cNvSpPr/>
          <p:nvPr/>
        </p:nvSpPr>
        <p:spPr>
          <a:xfrm rot="20070184">
            <a:off x="8105812" y="2996710"/>
            <a:ext cx="1588697" cy="174513"/>
          </a:xfrm>
          <a:prstGeom prst="rect">
            <a:avLst/>
          </a:prstGeom>
          <a:solidFill>
            <a:srgbClr val="75AA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8B3D869-331F-4160-A0A2-88B746831BCD}"/>
              </a:ext>
            </a:extLst>
          </p:cNvPr>
          <p:cNvSpPr/>
          <p:nvPr/>
        </p:nvSpPr>
        <p:spPr>
          <a:xfrm rot="5400000">
            <a:off x="1729917" y="4998239"/>
            <a:ext cx="686620" cy="589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00206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A80E56-0573-4820-95AA-344845CEE389}"/>
              </a:ext>
            </a:extLst>
          </p:cNvPr>
          <p:cNvSpPr txBox="1"/>
          <p:nvPr/>
        </p:nvSpPr>
        <p:spPr>
          <a:xfrm>
            <a:off x="455186" y="4404989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公共衛生</a:t>
            </a:r>
            <a:r>
              <a:rPr lang="en-US" altLang="zh-TW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疾病傳播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69C411-116D-465A-BE6F-0FE3E617F66E}"/>
              </a:ext>
            </a:extLst>
          </p:cNvPr>
          <p:cNvSpPr txBox="1"/>
          <p:nvPr/>
        </p:nvSpPr>
        <p:spPr>
          <a:xfrm>
            <a:off x="455186" y="5657474"/>
            <a:ext cx="3307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GIS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應用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94984A-85E3-4171-BBE6-B579DF9A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7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61" y="1327806"/>
            <a:ext cx="210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列資料擷取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60A500-D0D8-43E9-8889-E258E8CAA334}"/>
              </a:ext>
            </a:extLst>
          </p:cNvPr>
          <p:cNvSpPr txBox="1"/>
          <p:nvPr/>
        </p:nvSpPr>
        <p:spPr>
          <a:xfrm>
            <a:off x="2868093" y="1972047"/>
            <a:ext cx="9323907" cy="488595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us_states</a:t>
            </a:r>
            <a:r>
              <a:rPr lang="en-US" altLang="zh-TW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[c(2:4),]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333333"/>
                </a:solidFill>
                <a:latin typeface="Consolas" panose="020B0609020204030204" pitchFamily="49" charset="0"/>
                <a:ea typeface="細明體" panose="02020509000000000000" pitchFamily="49" charset="-120"/>
                <a:cs typeface="Times New Roman" panose="02020603050405020304" pitchFamily="18" charset="0"/>
              </a:rPr>
              <a:t>=====================================================================</a:t>
            </a:r>
            <a:endParaRPr lang="zh-TW" altLang="zh-TW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Simple feature collection with</a:t>
            </a:r>
            <a:r>
              <a:rPr lang="en-US" altLang="zh-TW" sz="1600" kern="0" spc="15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3 features and 6 fields</a:t>
            </a:r>
            <a:endParaRPr lang="zh-TW" altLang="zh-TW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Geometry type: MULTIPOLYGON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Dimension:     XY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Bounding box: 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-114.8136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ymin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31.33224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xmax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-71.78699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ymax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: 42.04964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Geodetic CRS:  NAD83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GEOID        NAME   REGION             AREA total_pop_10 total_pop_15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   04     Arizona     West 295281.25 [km^2]      6246816     6641928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   08    Colorado     West 269573.06 [km^2]      4887061     5278906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   09 Connecticut </a:t>
            </a:r>
            <a:r>
              <a:rPr lang="en-US" altLang="zh-TW" sz="16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Norteast</a:t>
            </a: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12976.59 [km^2]      3545837     3593222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                        geometry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2 MULTIPOLYGON (((-114.7196 3...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3 MULTIPOLYGON (((-109.0501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 algn="l">
              <a:spcBef>
                <a:spcPts val="250"/>
              </a:spcBef>
              <a:spcAft>
                <a:spcPts val="2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## 4 MULTIPOLYGON (((-73.48731 4...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34995D-020F-4E91-96C2-ED0A47F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914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59" y="13278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filter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783186-3492-4645-A9FF-7C3F5BF0ED22}"/>
              </a:ext>
            </a:extLst>
          </p:cNvPr>
          <p:cNvSpPr txBox="1"/>
          <p:nvPr/>
        </p:nvSpPr>
        <p:spPr>
          <a:xfrm>
            <a:off x="1893175" y="21427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zh-TW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0C7D39-0CD0-436A-8EF2-E88BAA50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050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030A2D2-3B4B-4040-A7A2-ABEEDE7338EF}"/>
              </a:ext>
            </a:extLst>
          </p:cNvPr>
          <p:cNvSpPr txBox="1"/>
          <p:nvPr/>
        </p:nvSpPr>
        <p:spPr>
          <a:xfrm>
            <a:off x="3169535" y="584488"/>
            <a:ext cx="9022465" cy="62735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filter(</a:t>
            </a:r>
            <a:r>
              <a:rPr lang="en-US" altLang="zh-TW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REGION=="West", total_pop_15&gt;5000000)</a:t>
            </a:r>
          </a:p>
          <a:p>
            <a:pPr indent="304800" latinLnBrk="1"/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=============================================================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 features and 6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31.33224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-102.0422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49.00236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GEOID       NAME REGION            AREA total_pop_10 total_pop_15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04    Arizona   West 295281.3 [km^2]      6246816   6641928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08   Colorado   West 269573.1 [km^2]      4887061   5278906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06 California   West 409747.1 [km^2]     36637290   3842146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53 Washington   West 175436.0 [km^2]      6561297    6985464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MULTIPOLYGON (((-114.7196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MULTIPOLYGON (((-109.0501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MULTIPOLYGON (((-118.6034 3...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MULTIPOLYGON (((-122.7699 4...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0020DE-6DDB-44E4-A4DE-6C3DCCA31E1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1BA119-7B73-44D5-8AFA-B01CC833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70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E88B07-A932-46B6-B185-21834C3CF803}"/>
              </a:ext>
            </a:extLst>
          </p:cNvPr>
          <p:cNvSpPr txBox="1"/>
          <p:nvPr/>
        </p:nvSpPr>
        <p:spPr>
          <a:xfrm>
            <a:off x="759359" y="1327806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select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783186-3492-4645-A9FF-7C3F5BF0ED22}"/>
              </a:ext>
            </a:extLst>
          </p:cNvPr>
          <p:cNvSpPr txBox="1"/>
          <p:nvPr/>
        </p:nvSpPr>
        <p:spPr>
          <a:xfrm>
            <a:off x="1893175" y="2142762"/>
            <a:ext cx="8405649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just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select(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 </a:t>
            </a:r>
            <a:r>
              <a:rPr lang="zh-TW" altLang="en-US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變數名稱</a:t>
            </a:r>
            <a:r>
              <a:rPr lang="en-US" altLang="zh-TW" sz="24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 ……)</a:t>
            </a:r>
            <a:endParaRPr lang="zh-TW" altLang="zh-TW" sz="3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6773E9-FEB1-48E2-879C-42BD2B281F91}"/>
              </a:ext>
            </a:extLst>
          </p:cNvPr>
          <p:cNvSpPr txBox="1"/>
          <p:nvPr/>
        </p:nvSpPr>
        <p:spPr>
          <a:xfrm>
            <a:off x="1893175" y="3004688"/>
            <a:ext cx="6180880" cy="36933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z="1800" dirty="0"/>
              <a:t>select(</a:t>
            </a:r>
            <a:r>
              <a:rPr lang="en-US" altLang="zh-TW" sz="1800" dirty="0" err="1"/>
              <a:t>us_states</a:t>
            </a:r>
            <a:r>
              <a:rPr lang="en-US" altLang="zh-TW" sz="1800" dirty="0"/>
              <a:t>, NAME, REGION)</a:t>
            </a:r>
            <a:endParaRPr lang="zh-TW" altLang="zh-TW" sz="1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76F9F97-C7B1-4058-8B03-308E8CCF7AC5}"/>
              </a:ext>
            </a:extLst>
          </p:cNvPr>
          <p:cNvSpPr txBox="1"/>
          <p:nvPr/>
        </p:nvSpPr>
        <p:spPr>
          <a:xfrm>
            <a:off x="759359" y="3775875"/>
            <a:ext cx="522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kern="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dplyr</a:t>
            </a:r>
            <a:r>
              <a:rPr lang="zh-TW" altLang="en-US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套件應用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en-US" altLang="zh-TW" sz="2800" kern="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mutate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A883B0-F6A2-4EE8-84FC-AFE1957E9380}"/>
              </a:ext>
            </a:extLst>
          </p:cNvPr>
          <p:cNvSpPr txBox="1"/>
          <p:nvPr/>
        </p:nvSpPr>
        <p:spPr>
          <a:xfrm>
            <a:off x="1893175" y="4530744"/>
            <a:ext cx="9021752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61620" algn="just">
              <a:spcBef>
                <a:spcPts val="600"/>
              </a:spcBef>
              <a:spcAft>
                <a:spcPts val="600"/>
              </a:spcAft>
              <a:defRPr sz="2400" kern="100" spc="15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mutate(</a:t>
            </a:r>
            <a:r>
              <a:rPr lang="zh-TW" altLang="zh-TW" dirty="0"/>
              <a:t>資料名稱</a:t>
            </a:r>
            <a:r>
              <a:rPr lang="en-US" altLang="zh-TW" dirty="0"/>
              <a:t>, </a:t>
            </a:r>
            <a:r>
              <a:rPr lang="zh-TW" altLang="zh-TW" dirty="0"/>
              <a:t>新變數</a:t>
            </a:r>
            <a:r>
              <a:rPr lang="en-US" altLang="zh-TW" dirty="0"/>
              <a:t>1=</a:t>
            </a:r>
            <a:r>
              <a:rPr lang="zh-TW" altLang="zh-TW" dirty="0"/>
              <a:t>運算式</a:t>
            </a:r>
            <a:r>
              <a:rPr lang="en-US" altLang="zh-TW" dirty="0"/>
              <a:t>A, </a:t>
            </a:r>
            <a:r>
              <a:rPr lang="zh-TW" altLang="zh-TW" dirty="0"/>
              <a:t>新變數</a:t>
            </a:r>
            <a:r>
              <a:rPr lang="en-US" altLang="zh-TW" dirty="0"/>
              <a:t>2=</a:t>
            </a:r>
            <a:r>
              <a:rPr lang="zh-TW" altLang="zh-TW" dirty="0"/>
              <a:t>運算式</a:t>
            </a:r>
            <a:r>
              <a:rPr lang="en-US" altLang="zh-TW" dirty="0"/>
              <a:t>B, ……)</a:t>
            </a:r>
            <a:endParaRPr lang="zh-TW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941F3F-0D60-4E01-B55C-3BF28661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18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屬性資料擷取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1D81B9-C087-4583-A143-A63FD1819479}"/>
              </a:ext>
            </a:extLst>
          </p:cNvPr>
          <p:cNvSpPr txBox="1"/>
          <p:nvPr/>
        </p:nvSpPr>
        <p:spPr>
          <a:xfrm>
            <a:off x="3240319" y="871746"/>
            <a:ext cx="8951681" cy="598625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48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mutate(</a:t>
            </a:r>
            <a:r>
              <a:rPr lang="en-US" altLang="zh-TW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total_pop_20=2*total_pop_15-total_pop_10)</a:t>
            </a:r>
          </a:p>
          <a:p>
            <a:pPr indent="304800" latinLnBrk="1"/>
            <a:r>
              <a:rPr lang="en-US" altLang="zh-TW" sz="2000" kern="1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============================================================</a:t>
            </a:r>
            <a:endParaRPr lang="zh-TW" altLang="zh-TW" sz="24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Simple feature collection with 49 features and 7 fields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Geometry type: MULTIPOLYGON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-124.7042 </a:t>
            </a:r>
            <a:r>
              <a:rPr lang="en-US" altLang="zh-TW" sz="1600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24.55868 </a:t>
            </a:r>
            <a:r>
              <a:rPr lang="en-US" altLang="zh-TW" sz="1600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-66.9824 </a:t>
            </a:r>
            <a:r>
              <a:rPr lang="en-US" altLang="zh-TW" sz="1600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49.38436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Geodetic CRS:  NAD83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First 10 features: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GEOID       NAME     REGION             AREA    total_pop_10  total_pop_15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   01     Alabama    South 133709.27 [km^2]      4712651      4830620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   04     Arizona     West 295281.25 [km^2]      6246816      6641928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   08    Colorado     West 269573.06 [km^2]      4887061      5278906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   09 Connecticut </a:t>
            </a:r>
            <a:r>
              <a:rPr lang="en-US" altLang="zh-TW" sz="1600" kern="10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12976.59 [km^2]      3545837      3593222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   12     Florida    South 151052.01 [km^2]     18511620     19645772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                         geometry   total_pop_20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1  MULTIPOLYGON (((-88.20006 3...      4948589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2  MULTIPOLYGON (((-114.7196 3...      7037040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3  MULTIPOLYGON (((-109.0501 4...      5670751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4  MULTIPOLYGON (((-73.48731 4...      3640607</a:t>
            </a:r>
            <a:b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5  MULTIPOLYGON (((-81.81169 2...     20779924</a:t>
            </a:r>
            <a:endParaRPr lang="zh-TW" altLang="zh-TW" sz="1600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E45B28-4D94-46C8-AE7A-FC6C1EF0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647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663DA8-78DD-47FC-BD35-B96985748FE7}"/>
              </a:ext>
            </a:extLst>
          </p:cNvPr>
          <p:cNvSpPr txBox="1"/>
          <p:nvPr/>
        </p:nvSpPr>
        <p:spPr>
          <a:xfrm>
            <a:off x="2060293" y="1117687"/>
            <a:ext cx="7824485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DD1479-68A1-4878-8746-8C36FACC37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183758" y="2550011"/>
            <a:ext cx="7824484" cy="4307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24B746-5C98-4812-8D89-4B970850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41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B6A372-5A4F-4D84-9635-10758B6270A5}"/>
              </a:ext>
            </a:extLst>
          </p:cNvPr>
          <p:cNvSpPr txBox="1"/>
          <p:nvPr/>
        </p:nvSpPr>
        <p:spPr>
          <a:xfrm>
            <a:off x="4716327" y="1242579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解決文字重疊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8FCF63-17C3-4CA4-A419-B65B03C86E88}"/>
              </a:ext>
            </a:extLst>
          </p:cNvPr>
          <p:cNvSpPr txBox="1"/>
          <p:nvPr/>
        </p:nvSpPr>
        <p:spPr>
          <a:xfrm>
            <a:off x="2314937" y="3094407"/>
            <a:ext cx="799810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yutannihilation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ggsflabel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C9833D-7E23-4662-920A-4FAED6BA54DD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794B01-F3E7-474F-8CF8-23CBABF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13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地圖文字標記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663DA8-78DD-47FC-BD35-B96985748FE7}"/>
              </a:ext>
            </a:extLst>
          </p:cNvPr>
          <p:cNvSpPr txBox="1"/>
          <p:nvPr/>
        </p:nvSpPr>
        <p:spPr>
          <a:xfrm>
            <a:off x="1539432" y="1221860"/>
            <a:ext cx="9363920" cy="170816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geom_sf_text_repel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(label=NAME),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en-US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nudge_x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=-0.1, </a:t>
            </a:r>
            <a:r>
              <a:rPr lang="en-US" altLang="zh-TW" sz="2000" kern="100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nudge_y</a:t>
            </a:r>
            <a:r>
              <a:rPr lang="en-US" altLang="zh-TW" sz="2000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=0.4, size=4, color="blue")</a:t>
            </a:r>
            <a:endParaRPr lang="zh-TW" altLang="zh-TW" sz="2000" kern="100" dirty="0"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D255A3-DB72-4384-922B-008617820C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2633726" y="3039979"/>
            <a:ext cx="6924547" cy="381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7EA659-4546-4A66-96A8-900C578E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707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3005560" y="2674947"/>
            <a:ext cx="6180880" cy="15081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size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color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geom_sf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aes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fill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</a:t>
            </a:r>
            <a:r>
              <a:rPr lang="zh-TW" altLang="zh-TW" sz="2400" kern="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細明體" panose="02020509000000000000" pitchFamily="49" charset="-120"/>
              </a:rPr>
              <a:t>屬性名稱</a:t>
            </a:r>
            <a:r>
              <a:rPr lang="en-US" altLang="zh-TW" sz="24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655273-4CEF-4373-9386-409AF5D3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861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986987" y="1401731"/>
            <a:ext cx="7886217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fill=total_pop_15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74F59D-B44A-4603-9C54-98B9EE6B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r="1013" b="9246"/>
          <a:stretch/>
        </p:blipFill>
        <p:spPr bwMode="auto">
          <a:xfrm>
            <a:off x="2101287" y="2409363"/>
            <a:ext cx="8538298" cy="41433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14B729-AB6A-4CE1-AAF0-132B013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09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B0D747-F59F-4E08-8913-F4A39C0FC0B6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8AD325-DE9C-47CC-9DCA-2E02FE16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68" y="465992"/>
            <a:ext cx="8242327" cy="639200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2242AE-51CC-4ECC-ACE8-FD51A48FC0D6}"/>
              </a:ext>
            </a:extLst>
          </p:cNvPr>
          <p:cNvSpPr txBox="1"/>
          <p:nvPr/>
        </p:nvSpPr>
        <p:spPr>
          <a:xfrm>
            <a:off x="775713" y="1417002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 19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案例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B8ED11-BE17-41EF-A22B-54CC8490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37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986987" y="1309133"/>
            <a:ext cx="78862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scale_fill_continuous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(low="#D2E9FF", high="#004B97")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85EA89-A2CC-4743-85C7-3E7AF399CE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b="8760"/>
          <a:stretch/>
        </p:blipFill>
        <p:spPr bwMode="auto">
          <a:xfrm>
            <a:off x="2250215" y="2611011"/>
            <a:ext cx="8058317" cy="3941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7DBBD0-F221-4544-915E-1E391BA5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85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813367" y="1309133"/>
            <a:ext cx="8754319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(fill=total_pop_15))+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scale_fill_distiller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(palette="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YlOrRd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direction=1)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AC4A29-6435-44A8-8BEE-F8BAFF0A8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9" b="10949"/>
          <a:stretch/>
        </p:blipFill>
        <p:spPr bwMode="auto">
          <a:xfrm>
            <a:off x="2089127" y="2720437"/>
            <a:ext cx="8478559" cy="3969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90E2C1-5D8C-43D5-9D92-7A1746D5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689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數值型資料漸層地圖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3B4EAA-5D6E-4A1C-BBDA-B7069591C6AE}"/>
              </a:ext>
            </a:extLst>
          </p:cNvPr>
          <p:cNvSpPr txBox="1"/>
          <p:nvPr/>
        </p:nvSpPr>
        <p:spPr>
          <a:xfrm>
            <a:off x="352672" y="1358607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調色板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24B1A3A-26B7-4379-88F6-F9123793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8" b="8860"/>
          <a:stretch/>
        </p:blipFill>
        <p:spPr>
          <a:xfrm>
            <a:off x="5038190" y="0"/>
            <a:ext cx="7153810" cy="685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4900AA-A8E6-4E4F-8C14-EA425806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472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813367" y="1309133"/>
            <a:ext cx="8754319" cy="77457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fill=REGION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B942FB-F875-4630-A479-CA1AC34A4A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5820"/>
          <a:stretch/>
        </p:blipFill>
        <p:spPr bwMode="auto">
          <a:xfrm>
            <a:off x="1944004" y="2471990"/>
            <a:ext cx="8884956" cy="4276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632273C-7E31-4F2B-958B-1E97916E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305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類別型資料地圖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165184" y="1193386"/>
            <a:ext cx="10733590" cy="1585049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scale_fill_manual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(values=c("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Norteast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"="#FFC1E0", "Midwest"="#97CBFF",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kern="100" dirty="0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"South"="#A6FFA6", "West"="#FFFFE0"))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AB0FEF-564F-4E08-BD42-74C0C961C8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291"/>
          <a:stretch/>
        </p:blipFill>
        <p:spPr bwMode="auto">
          <a:xfrm>
            <a:off x="2561026" y="2778435"/>
            <a:ext cx="7941906" cy="3890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ADE4F4-5B59-40F7-A822-0C1A55E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938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3200399" y="2223532"/>
            <a:ext cx="5791201" cy="258019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mutate(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新增屬性名稱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 ~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 ~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TRUE ~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E9B5BE-4FBC-4CEB-89E9-C83604CD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991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E38EDF-1B9A-4121-8888-98B08F2CD3ED}"/>
              </a:ext>
            </a:extLst>
          </p:cNvPr>
          <p:cNvSpPr txBox="1"/>
          <p:nvPr/>
        </p:nvSpPr>
        <p:spPr>
          <a:xfrm>
            <a:off x="1329874" y="1598500"/>
            <a:ext cx="9933507" cy="485774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計算人口與土地平均值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=mean(us_states$total_pop_15)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=mean(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us_states$AREA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us_states_rule3=mutate(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case_when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"HPLA",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人口多、面積小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AREA&gt;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"LPHA",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人口少、面積大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total_pop_15&lt;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pop_mean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&amp; AREA&lt;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area_mean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"LPLA"    </a:t>
            </a:r>
            <a:r>
              <a:rPr lang="en-US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1800" i="1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人口少、面積小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F689246-BB20-4751-BEEB-77630A9B6E35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80783AA-4873-44EE-8D21-46C5AE9CAB76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0ADD0F-F217-47B1-8895-4464A24A6248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84B534-BE1A-403B-B882-0328B6EAFB70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8BC658-0072-4A35-A651-782DBAC9D8FD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BEEA68-F2F5-4358-8376-1DC890B0C0F0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FE4171-7B86-4F47-BCF6-8452A8AE86E1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BE8F2B8-E0EF-46B5-A2AC-E404D36BC0E7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06C180-EEB1-4F25-9345-A36BF28E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28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規則標記地圖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F689246-BB20-4751-BEEB-77630A9B6E35}"/>
              </a:ext>
            </a:extLst>
          </p:cNvPr>
          <p:cNvCxnSpPr>
            <a:cxnSpLocks/>
          </p:cNvCxnSpPr>
          <p:nvPr/>
        </p:nvCxnSpPr>
        <p:spPr>
          <a:xfrm flipV="1">
            <a:off x="9664861" y="673125"/>
            <a:ext cx="0" cy="260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80783AA-4873-44EE-8D21-46C5AE9CAB76}"/>
              </a:ext>
            </a:extLst>
          </p:cNvPr>
          <p:cNvCxnSpPr>
            <a:cxnSpLocks/>
          </p:cNvCxnSpPr>
          <p:nvPr/>
        </p:nvCxnSpPr>
        <p:spPr>
          <a:xfrm flipV="1">
            <a:off x="8299048" y="2044453"/>
            <a:ext cx="2731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0ADD0F-F217-47B1-8895-4464A24A6248}"/>
              </a:ext>
            </a:extLst>
          </p:cNvPr>
          <p:cNvSpPr txBox="1"/>
          <p:nvPr/>
        </p:nvSpPr>
        <p:spPr>
          <a:xfrm>
            <a:off x="10862126" y="1790860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人口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84B534-BE1A-403B-B882-0328B6EAFB70}"/>
              </a:ext>
            </a:extLst>
          </p:cNvPr>
          <p:cNvSpPr txBox="1"/>
          <p:nvPr/>
        </p:nvSpPr>
        <p:spPr>
          <a:xfrm>
            <a:off x="9088842" y="266822"/>
            <a:ext cx="115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面積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8BC658-0072-4A35-A651-782DBAC9D8FD}"/>
              </a:ext>
            </a:extLst>
          </p:cNvPr>
          <p:cNvSpPr txBox="1"/>
          <p:nvPr/>
        </p:nvSpPr>
        <p:spPr>
          <a:xfrm>
            <a:off x="9505175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人口多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BEEA68-F2F5-4358-8376-1DC890B0C0F0}"/>
              </a:ext>
            </a:extLst>
          </p:cNvPr>
          <p:cNvSpPr txBox="1"/>
          <p:nvPr/>
        </p:nvSpPr>
        <p:spPr>
          <a:xfrm>
            <a:off x="7962671" y="1011500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面積大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FE4171-7B86-4F47-BCF6-8452A8AE86E1}"/>
              </a:ext>
            </a:extLst>
          </p:cNvPr>
          <p:cNvSpPr txBox="1"/>
          <p:nvPr/>
        </p:nvSpPr>
        <p:spPr>
          <a:xfrm>
            <a:off x="7962671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少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BE8F2B8-E0EF-46B5-A2AC-E404D36BC0E7}"/>
              </a:ext>
            </a:extLst>
          </p:cNvPr>
          <p:cNvSpPr txBox="1"/>
          <p:nvPr/>
        </p:nvSpPr>
        <p:spPr>
          <a:xfrm>
            <a:off x="9505175" y="2306608"/>
            <a:ext cx="19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r>
              <a:rPr lang="zh-TW" altLang="zh-TW" dirty="0"/>
              <a:t>人口</a:t>
            </a:r>
            <a:r>
              <a:rPr lang="zh-TW" altLang="en-US" dirty="0"/>
              <a:t>多</a:t>
            </a:r>
            <a:endParaRPr lang="en-US" altLang="zh-TW" dirty="0"/>
          </a:p>
          <a:p>
            <a:r>
              <a:rPr lang="zh-TW" altLang="zh-TW" dirty="0"/>
              <a:t>面積</a:t>
            </a:r>
            <a:r>
              <a:rPr lang="zh-TW" altLang="en-US" dirty="0"/>
              <a:t>小</a:t>
            </a:r>
            <a:endParaRPr lang="zh-TW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923150-89BA-4678-924A-31F857EE55BB}"/>
              </a:ext>
            </a:extLst>
          </p:cNvPr>
          <p:cNvSpPr txBox="1"/>
          <p:nvPr/>
        </p:nvSpPr>
        <p:spPr>
          <a:xfrm>
            <a:off x="773937" y="1454548"/>
            <a:ext cx="6851853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繪製地圖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(data=us_states_rule3,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(fill=CLASS))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F1C3DC5-A673-4EE5-845A-AE79C8CA3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5462"/>
          <a:stretch/>
        </p:blipFill>
        <p:spPr bwMode="auto">
          <a:xfrm>
            <a:off x="790954" y="2920623"/>
            <a:ext cx="7725544" cy="3769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0C68FA-C327-4546-8063-9C8249FF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55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6C52BBC-E839-480C-BC58-3312220A609A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總整理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34C643-6A3A-4058-BF2B-1742F3993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45"/>
          <a:stretch/>
        </p:blipFill>
        <p:spPr>
          <a:xfrm>
            <a:off x="1953246" y="122499"/>
            <a:ext cx="8788060" cy="661300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B27AD3-B78B-4C11-8370-10BF452C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529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圖層套疊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1F837A-5DAC-4F8A-809B-7343549BD5F1}"/>
              </a:ext>
            </a:extLst>
          </p:cNvPr>
          <p:cNvSpPr txBox="1"/>
          <p:nvPr/>
        </p:nvSpPr>
        <p:spPr>
          <a:xfrm>
            <a:off x="223779" y="2839095"/>
            <a:ext cx="6180880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A518C8-46B7-40DF-BA1A-003FDE1BB0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86" y="474173"/>
            <a:ext cx="5011838" cy="6091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51A248-780B-46D3-9332-F4C55F2D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BA0DACD-21E9-4455-8DD5-D11A8A95BDB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6DA412-E632-4DA2-AF1A-C75D9FFF6CB5}"/>
              </a:ext>
            </a:extLst>
          </p:cNvPr>
          <p:cNvSpPr txBox="1"/>
          <p:nvPr/>
        </p:nvSpPr>
        <p:spPr>
          <a:xfrm>
            <a:off x="731751" y="12411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85D3CC6-0A69-45E3-A971-C440C9A00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1406" l="19375" r="83438">
                        <a14:foregroundMark x1="59844" y1="39531" x2="59844" y2="39531"/>
                        <a14:foregroundMark x1="48125" y1="56094" x2="48125" y2="56094"/>
                        <a14:foregroundMark x1="46563" y1="65000" x2="46563" y2="65000"/>
                        <a14:foregroundMark x1="45000" y1="78750" x2="45000" y2="7875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931" t="8001" r="18196" b="8162"/>
          <a:stretch/>
        </p:blipFill>
        <p:spPr>
          <a:xfrm>
            <a:off x="4053698" y="954578"/>
            <a:ext cx="1826141" cy="247442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3792D1-1B6E-4AB3-8599-4D7067DD7547}"/>
              </a:ext>
            </a:extLst>
          </p:cNvPr>
          <p:cNvSpPr txBox="1"/>
          <p:nvPr/>
        </p:nvSpPr>
        <p:spPr>
          <a:xfrm>
            <a:off x="4479239" y="4953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5B699ED-982D-4ACD-B4BC-3278FFFE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3611" y="1143942"/>
            <a:ext cx="2026763" cy="19841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3DE50CB-57FC-4F9C-9C6E-8A3C62E5A4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61" b="97876" l="17683" r="84268">
                        <a14:foregroundMark x1="40122" y1="38224" x2="40122" y2="38224"/>
                        <a14:foregroundMark x1="40000" y1="33012" x2="40000" y2="33012"/>
                        <a14:foregroundMark x1="37561" y1="34749" x2="37561" y2="34749"/>
                        <a14:foregroundMark x1="35854" y1="35328" x2="34756" y2="35714"/>
                        <a14:foregroundMark x1="33049" y1="38417" x2="31951" y2="40154"/>
                        <a14:foregroundMark x1="25244" y1="43629" x2="25244" y2="43629"/>
                        <a14:foregroundMark x1="25244" y1="44015" x2="25244" y2="45367"/>
                        <a14:foregroundMark x1="25244" y1="50386" x2="25488" y2="52896"/>
                        <a14:foregroundMark x1="27317" y1="60425" x2="27683" y2="61197"/>
                        <a14:foregroundMark x1="30488" y1="63320" x2="30488" y2="63320"/>
                        <a14:foregroundMark x1="32561" y1="63320" x2="32927" y2="63320"/>
                        <a14:foregroundMark x1="35488" y1="61583" x2="36098" y2="61390"/>
                        <a14:foregroundMark x1="39634" y1="59653" x2="39634" y2="59653"/>
                        <a14:foregroundMark x1="41098" y1="58494" x2="42317" y2="57529"/>
                        <a14:foregroundMark x1="47317" y1="55212" x2="47317" y2="55212"/>
                        <a14:foregroundMark x1="47805" y1="54633" x2="47805" y2="54633"/>
                        <a14:foregroundMark x1="63902" y1="52124" x2="64268" y2="51931"/>
                        <a14:foregroundMark x1="65000" y1="50965" x2="65122" y2="52124"/>
                        <a14:foregroundMark x1="64878" y1="57915" x2="64146" y2="59073"/>
                        <a14:foregroundMark x1="62439" y1="60425" x2="62439" y2="60425"/>
                        <a14:foregroundMark x1="61829" y1="62741" x2="61341" y2="66409"/>
                        <a14:foregroundMark x1="61220" y1="66988" x2="60854" y2="67761"/>
                        <a14:foregroundMark x1="59756" y1="69884" x2="59390" y2="70656"/>
                        <a14:foregroundMark x1="59146" y1="71042" x2="59146" y2="71042"/>
                        <a14:foregroundMark x1="57439" y1="72201" x2="57439" y2="72201"/>
                        <a14:foregroundMark x1="56220" y1="68147" x2="56220" y2="68147"/>
                        <a14:foregroundMark x1="56220" y1="65251" x2="56220" y2="65251"/>
                        <a14:foregroundMark x1="56585" y1="64093" x2="58537" y2="63320"/>
                        <a14:foregroundMark x1="66098" y1="63514" x2="66463" y2="63707"/>
                        <a14:foregroundMark x1="71707" y1="64093" x2="72805" y2="64286"/>
                        <a14:foregroundMark x1="75000" y1="63514" x2="75000" y2="63514"/>
                        <a14:foregroundMark x1="75610" y1="62741" x2="75610" y2="62741"/>
                        <a14:foregroundMark x1="75732" y1="61004" x2="75732" y2="61004"/>
                        <a14:foregroundMark x1="75000" y1="56564" x2="75000" y2="56564"/>
                        <a14:foregroundMark x1="74878" y1="56564" x2="73293" y2="57336"/>
                        <a14:foregroundMark x1="71585" y1="57529" x2="71220" y2="58108"/>
                        <a14:foregroundMark x1="70366" y1="58687" x2="68171" y2="60232"/>
                        <a14:foregroundMark x1="66220" y1="60425" x2="66220" y2="60425"/>
                        <a14:foregroundMark x1="65244" y1="60039" x2="63171" y2="58880"/>
                        <a14:foregroundMark x1="57317" y1="55405" x2="56951" y2="54826"/>
                        <a14:foregroundMark x1="53780" y1="51544" x2="52439" y2="50579"/>
                        <a14:foregroundMark x1="50610" y1="48842" x2="50122" y2="47683"/>
                        <a14:foregroundMark x1="48537" y1="44595" x2="48415" y2="43629"/>
                        <a14:foregroundMark x1="48171" y1="41699" x2="47805" y2="40541"/>
                        <a14:foregroundMark x1="46341" y1="37259" x2="46341" y2="37259"/>
                        <a14:foregroundMark x1="45732" y1="35907" x2="43780" y2="35328"/>
                        <a14:foregroundMark x1="39146" y1="34749" x2="38049" y2="34363"/>
                        <a14:foregroundMark x1="35732" y1="34363" x2="34390" y2="34363"/>
                        <a14:foregroundMark x1="31707" y1="34749" x2="30122" y2="35135"/>
                        <a14:foregroundMark x1="29146" y1="35135" x2="29146" y2="35135"/>
                        <a14:foregroundMark x1="26220" y1="32819" x2="26220" y2="32819"/>
                        <a14:foregroundMark x1="25854" y1="33205" x2="25244" y2="34363"/>
                        <a14:foregroundMark x1="25244" y1="35135" x2="25244" y2="36680"/>
                        <a14:foregroundMark x1="25366" y1="38417" x2="25732" y2="40927"/>
                        <a14:foregroundMark x1="25732" y1="41699" x2="25732" y2="42857"/>
                        <a14:foregroundMark x1="25732" y1="44208" x2="25488" y2="45946"/>
                        <a14:foregroundMark x1="25488" y1="48069" x2="25122" y2="52896"/>
                        <a14:foregroundMark x1="24878" y1="55405" x2="24756" y2="60039"/>
                        <a14:foregroundMark x1="24512" y1="62741" x2="24512" y2="66023"/>
                        <a14:foregroundMark x1="24512" y1="67761" x2="24512" y2="70270"/>
                        <a14:foregroundMark x1="24512" y1="72201" x2="24756" y2="74517"/>
                        <a14:foregroundMark x1="24756" y1="75676" x2="24878" y2="78571"/>
                        <a14:foregroundMark x1="24878" y1="80116" x2="25000" y2="82046"/>
                        <a14:foregroundMark x1="25000" y1="83398" x2="25000" y2="85714"/>
                        <a14:foregroundMark x1="25122" y1="86100" x2="25122" y2="86100"/>
                        <a14:foregroundMark x1="22317" y1="84363" x2="22317" y2="84363"/>
                        <a14:foregroundMark x1="23171" y1="87259" x2="23780" y2="88996"/>
                        <a14:foregroundMark x1="24390" y1="89382" x2="25244" y2="89575"/>
                        <a14:foregroundMark x1="28293" y1="90347" x2="28293" y2="90347"/>
                        <a14:foregroundMark x1="29756" y1="90927" x2="29756" y2="90927"/>
                        <a14:foregroundMark x1="32317" y1="90927" x2="33902" y2="91313"/>
                        <a14:foregroundMark x1="36098" y1="91506" x2="36098" y2="91506"/>
                        <a14:foregroundMark x1="38049" y1="92085" x2="39390" y2="92278"/>
                        <a14:foregroundMark x1="42439" y1="92278" x2="42927" y2="92278"/>
                        <a14:foregroundMark x1="45854" y1="92278" x2="45854" y2="92278"/>
                        <a14:foregroundMark x1="43780" y1="77413" x2="43780" y2="77413"/>
                        <a14:foregroundMark x1="42195" y1="77992" x2="42195" y2="77992"/>
                        <a14:foregroundMark x1="40854" y1="78571" x2="40854" y2="78571"/>
                        <a14:foregroundMark x1="39878" y1="78185" x2="38049" y2="76641"/>
                        <a14:foregroundMark x1="29268" y1="71429" x2="29268" y2="71429"/>
                        <a14:foregroundMark x1="29268" y1="72008" x2="29390" y2="73745"/>
                        <a14:foregroundMark x1="31341" y1="74517" x2="31341" y2="74517"/>
                        <a14:foregroundMark x1="32317" y1="73359" x2="32317" y2="73359"/>
                        <a14:foregroundMark x1="34512" y1="68726" x2="35000" y2="66023"/>
                        <a14:foregroundMark x1="35610" y1="61583" x2="35732" y2="61004"/>
                        <a14:foregroundMark x1="36220" y1="58108" x2="36585" y2="57529"/>
                        <a14:foregroundMark x1="35488" y1="56950" x2="32927" y2="58301"/>
                        <a14:foregroundMark x1="31951" y1="58494" x2="31951" y2="58494"/>
                        <a14:foregroundMark x1="31585" y1="59653" x2="31220" y2="61583"/>
                        <a14:foregroundMark x1="30488" y1="60618" x2="30488" y2="60618"/>
                        <a14:foregroundMark x1="34756" y1="52703" x2="36829" y2="49035"/>
                        <a14:foregroundMark x1="44390" y1="39189" x2="48171" y2="37452"/>
                        <a14:foregroundMark x1="57073" y1="36100" x2="57073" y2="36100"/>
                        <a14:foregroundMark x1="59146" y1="36873" x2="60000" y2="36873"/>
                        <a14:foregroundMark x1="60366" y1="37838" x2="60122" y2="40154"/>
                        <a14:foregroundMark x1="56585" y1="48649" x2="56463" y2="49807"/>
                        <a14:foregroundMark x1="56707" y1="49614" x2="59146" y2="47104"/>
                        <a14:foregroundMark x1="66463" y1="40927" x2="66463" y2="40927"/>
                        <a14:foregroundMark x1="66951" y1="40154" x2="66951" y2="40154"/>
                        <a14:foregroundMark x1="66951" y1="40154" x2="66951" y2="40927"/>
                        <a14:foregroundMark x1="66951" y1="42278" x2="66951" y2="43436"/>
                        <a14:foregroundMark x1="66951" y1="44015" x2="66951" y2="44015"/>
                        <a14:foregroundMark x1="66951" y1="44208" x2="66951" y2="44208"/>
                        <a14:foregroundMark x1="72561" y1="33977" x2="72561" y2="33977"/>
                        <a14:foregroundMark x1="71463" y1="42471" x2="72073" y2="44015"/>
                        <a14:foregroundMark x1="74268" y1="45367" x2="74268" y2="45367"/>
                        <a14:foregroundMark x1="74634" y1="46139" x2="75000" y2="47297"/>
                        <a14:foregroundMark x1="75610" y1="48069" x2="75976" y2="48842"/>
                        <a14:foregroundMark x1="75976" y1="49421" x2="76220" y2="51351"/>
                        <a14:foregroundMark x1="76220" y1="51351" x2="76220" y2="51351"/>
                        <a14:foregroundMark x1="77195" y1="47683" x2="77317" y2="45946"/>
                        <a14:foregroundMark x1="77927" y1="39575" x2="78049" y2="37838"/>
                        <a14:foregroundMark x1="78537" y1="34170" x2="78537" y2="34170"/>
                        <a14:foregroundMark x1="78902" y1="32819" x2="78902" y2="32819"/>
                        <a14:foregroundMark x1="78537" y1="50772" x2="78537" y2="50772"/>
                        <a14:foregroundMark x1="78537" y1="50772" x2="78537" y2="50772"/>
                        <a14:foregroundMark x1="78415" y1="51931" x2="78415" y2="55019"/>
                        <a14:foregroundMark x1="78171" y1="57915" x2="77927" y2="62162"/>
                        <a14:foregroundMark x1="77683" y1="64093" x2="77683" y2="66409"/>
                        <a14:foregroundMark x1="77561" y1="68533" x2="77561" y2="70463"/>
                        <a14:foregroundMark x1="77317" y1="72587" x2="77073" y2="73745"/>
                        <a14:foregroundMark x1="75000" y1="75676" x2="73537" y2="76255"/>
                        <a14:foregroundMark x1="69512" y1="76255" x2="67805" y2="76641"/>
                        <a14:foregroundMark x1="65244" y1="76834" x2="63171" y2="77027"/>
                        <a14:foregroundMark x1="60000" y1="76834" x2="58049" y2="76448"/>
                        <a14:foregroundMark x1="54878" y1="75097" x2="54146" y2="75097"/>
                        <a14:foregroundMark x1="52073" y1="74324" x2="51463" y2="74324"/>
                        <a14:foregroundMark x1="50732" y1="73359" x2="50732" y2="72780"/>
                        <a14:foregroundMark x1="51098" y1="70270" x2="52073" y2="69305"/>
                        <a14:foregroundMark x1="58171" y1="66216" x2="62317" y2="64479"/>
                        <a14:foregroundMark x1="72439" y1="69498" x2="72683" y2="69884"/>
                        <a14:foregroundMark x1="74024" y1="71042" x2="74634" y2="72201"/>
                        <a14:foregroundMark x1="75610" y1="74131" x2="75732" y2="74517"/>
                        <a14:foregroundMark x1="76463" y1="74517" x2="76463" y2="74517"/>
                        <a14:foregroundMark x1="77195" y1="74710" x2="77195" y2="74710"/>
                        <a14:foregroundMark x1="77561" y1="74903" x2="77561" y2="74903"/>
                        <a14:foregroundMark x1="77561" y1="74903" x2="77561" y2="74903"/>
                        <a14:foregroundMark x1="77683" y1="73745" x2="77683" y2="73745"/>
                        <a14:foregroundMark x1="77927" y1="72587" x2="77927" y2="72587"/>
                        <a14:foregroundMark x1="78171" y1="71236" x2="78171" y2="71236"/>
                        <a14:foregroundMark x1="78659" y1="70656" x2="78659" y2="70656"/>
                        <a14:foregroundMark x1="79024" y1="69884" x2="79024" y2="69884"/>
                        <a14:foregroundMark x1="79024" y1="69884" x2="79024" y2="71236"/>
                        <a14:foregroundMark x1="79024" y1="72394" x2="79024" y2="72780"/>
                        <a14:foregroundMark x1="78780" y1="74131" x2="78780" y2="74131"/>
                        <a14:foregroundMark x1="78415" y1="74903" x2="77683" y2="75483"/>
                        <a14:foregroundMark x1="73537" y1="75483" x2="72073" y2="75483"/>
                        <a14:foregroundMark x1="77805" y1="76641" x2="77805" y2="76641"/>
                        <a14:foregroundMark x1="77683" y1="76834" x2="77439" y2="77027"/>
                        <a14:foregroundMark x1="75976" y1="77220" x2="75976" y2="77220"/>
                        <a14:foregroundMark x1="75976" y1="77413" x2="76951" y2="77413"/>
                        <a14:foregroundMark x1="77927" y1="77027" x2="78780" y2="76834"/>
                        <a14:foregroundMark x1="79512" y1="76062" x2="79512" y2="76062"/>
                        <a14:foregroundMark x1="78049" y1="77027" x2="77561" y2="77413"/>
                        <a14:foregroundMark x1="76951" y1="77413" x2="75976" y2="77992"/>
                        <a14:foregroundMark x1="75610" y1="77992" x2="76951" y2="77799"/>
                        <a14:foregroundMark x1="77317" y1="77606" x2="77317" y2="77606"/>
                        <a14:foregroundMark x1="77805" y1="77413" x2="77805" y2="77413"/>
                        <a14:foregroundMark x1="74634" y1="77992" x2="73902" y2="78185"/>
                        <a14:foregroundMark x1="73293" y1="78378" x2="73293" y2="78378"/>
                        <a14:foregroundMark x1="67561" y1="72780" x2="67561" y2="72780"/>
                        <a14:foregroundMark x1="62927" y1="74517" x2="62683" y2="74710"/>
                        <a14:foregroundMark x1="51098" y1="73745" x2="50732" y2="73745"/>
                        <a14:foregroundMark x1="50000" y1="73552" x2="49634" y2="73552"/>
                        <a14:foregroundMark x1="47195" y1="72973" x2="46951" y2="73552"/>
                        <a14:foregroundMark x1="41707" y1="75869" x2="40122" y2="78378"/>
                        <a14:foregroundMark x1="37927" y1="78764" x2="35732" y2="79537"/>
                        <a14:foregroundMark x1="31707" y1="77799" x2="31220" y2="77799"/>
                        <a14:foregroundMark x1="30854" y1="77220" x2="32927" y2="77220"/>
                        <a14:foregroundMark x1="39390" y1="83591" x2="38537" y2="84170"/>
                        <a14:foregroundMark x1="37073" y1="84363" x2="37073" y2="84363"/>
                        <a14:foregroundMark x1="34756" y1="82046" x2="34756" y2="82046"/>
                        <a14:foregroundMark x1="32927" y1="77413" x2="31707" y2="83977"/>
                        <a14:foregroundMark x1="31707" y1="87259" x2="31585" y2="88417"/>
                        <a14:foregroundMark x1="30732" y1="89382" x2="31098" y2="89961"/>
                        <a14:foregroundMark x1="37073" y1="90734" x2="39634" y2="91313"/>
                        <a14:foregroundMark x1="42317" y1="91313" x2="42683" y2="91506"/>
                        <a14:foregroundMark x1="42927" y1="91506" x2="42439" y2="91892"/>
                        <a14:foregroundMark x1="38902" y1="91506" x2="38902" y2="91506"/>
                        <a14:foregroundMark x1="38049" y1="91120" x2="37439" y2="89382"/>
                        <a14:foregroundMark x1="36220" y1="83398" x2="36220" y2="82625"/>
                        <a14:foregroundMark x1="35976" y1="78764" x2="35976" y2="78185"/>
                        <a14:foregroundMark x1="35976" y1="76448" x2="35976" y2="75869"/>
                        <a14:foregroundMark x1="35976" y1="74131" x2="35732" y2="73938"/>
                        <a14:foregroundMark x1="31585" y1="71236" x2="31585" y2="71236"/>
                        <a14:foregroundMark x1="31951" y1="69691" x2="33902" y2="68340"/>
                        <a14:foregroundMark x1="36951" y1="65830" x2="37073" y2="65251"/>
                        <a14:foregroundMark x1="35732" y1="64479" x2="31707" y2="64672"/>
                        <a14:foregroundMark x1="31220" y1="64286" x2="31829" y2="63514"/>
                        <a14:foregroundMark x1="35366" y1="61004" x2="36707" y2="60425"/>
                        <a14:foregroundMark x1="40000" y1="59653" x2="45488" y2="59846"/>
                        <a14:foregroundMark x1="53171" y1="60425" x2="55732" y2="64093"/>
                        <a14:foregroundMark x1="59268" y1="67761" x2="60000" y2="69305"/>
                        <a14:foregroundMark x1="63171" y1="71815" x2="50610" y2="55019"/>
                        <a14:foregroundMark x1="50610" y1="54826" x2="50854" y2="55019"/>
                        <a14:foregroundMark x1="71098" y1="37259" x2="75488" y2="65830"/>
                        <a14:foregroundMark x1="75488" y1="65830" x2="75488" y2="65830"/>
                        <a14:foregroundMark x1="78780" y1="52317" x2="78659" y2="78378"/>
                        <a14:foregroundMark x1="78659" y1="78185" x2="67073" y2="76448"/>
                        <a14:foregroundMark x1="75610" y1="73745" x2="79146" y2="77992"/>
                        <a14:foregroundMark x1="77805" y1="72008" x2="79268" y2="78571"/>
                      </a14:backgroundRemoval>
                    </a14:imgEffect>
                  </a14:imgLayer>
                </a14:imgProps>
              </a:ext>
            </a:extLst>
          </a:blip>
          <a:srcRect l="18163" r="14661"/>
          <a:stretch/>
        </p:blipFill>
        <p:spPr>
          <a:xfrm>
            <a:off x="3320144" y="3187485"/>
            <a:ext cx="3177630" cy="29881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7816182-6EF0-4D27-9517-8F4986E4A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84" t="681"/>
          <a:stretch/>
        </p:blipFill>
        <p:spPr>
          <a:xfrm>
            <a:off x="6909847" y="3676453"/>
            <a:ext cx="4659189" cy="2239299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5FA406-E4F9-4628-9423-CFAE1E6102EB}"/>
              </a:ext>
            </a:extLst>
          </p:cNvPr>
          <p:cNvSpPr txBox="1"/>
          <p:nvPr/>
        </p:nvSpPr>
        <p:spPr>
          <a:xfrm>
            <a:off x="8561045" y="4953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32782D-140A-4FC4-AE27-BE11AF6DE913}"/>
              </a:ext>
            </a:extLst>
          </p:cNvPr>
          <p:cNvSpPr txBox="1"/>
          <p:nvPr/>
        </p:nvSpPr>
        <p:spPr>
          <a:xfrm>
            <a:off x="8561045" y="61010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D927188-8271-4350-BA42-78463B5DB296}"/>
              </a:ext>
            </a:extLst>
          </p:cNvPr>
          <p:cNvSpPr txBox="1"/>
          <p:nvPr/>
        </p:nvSpPr>
        <p:spPr>
          <a:xfrm>
            <a:off x="4457552" y="61010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3FEEEC-FEEB-4BDC-8E7B-B8E5D3966B1B}"/>
              </a:ext>
            </a:extLst>
          </p:cNvPr>
          <p:cNvSpPr txBox="1"/>
          <p:nvPr/>
        </p:nvSpPr>
        <p:spPr>
          <a:xfrm>
            <a:off x="4222758" y="11596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8B969FD-83C4-4F14-BAD3-8FB1DA694B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99" t="7580" r="11260" b="4370"/>
          <a:stretch/>
        </p:blipFill>
        <p:spPr>
          <a:xfrm>
            <a:off x="3195687" y="2025000"/>
            <a:ext cx="983701" cy="1267396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82B9B7-108C-4839-9D00-75152CB190E8}"/>
              </a:ext>
            </a:extLst>
          </p:cNvPr>
          <p:cNvSpPr txBox="1"/>
          <p:nvPr/>
        </p:nvSpPr>
        <p:spPr>
          <a:xfrm>
            <a:off x="3371888" y="2301728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B75243E6-9CF2-4072-85F7-3C6A47159F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99" t="7580" r="11260" b="4370"/>
          <a:stretch/>
        </p:blipFill>
        <p:spPr>
          <a:xfrm>
            <a:off x="5787621" y="2025000"/>
            <a:ext cx="983701" cy="1267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67345A1E-37DD-4D24-AE7F-E502CAFC99FE}"/>
              </a:ext>
            </a:extLst>
          </p:cNvPr>
          <p:cNvSpPr txBox="1"/>
          <p:nvPr/>
        </p:nvSpPr>
        <p:spPr>
          <a:xfrm>
            <a:off x="5963822" y="2301728"/>
            <a:ext cx="40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BFDD5BB-FBF5-4BB1-8C6B-3AC0DF7D9222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3687538" y="1621279"/>
            <a:ext cx="1243106" cy="40372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3C2CFD8-4D6B-4AF9-A400-AC83AD1476F6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930644" y="1621279"/>
            <a:ext cx="1348828" cy="40372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6CBC37-6AD5-47DC-AAB0-7634900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08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1F837A-5DAC-4F8A-809B-7343549BD5F1}"/>
              </a:ext>
            </a:extLst>
          </p:cNvPr>
          <p:cNvSpPr txBox="1"/>
          <p:nvPr/>
        </p:nvSpPr>
        <p:spPr>
          <a:xfrm>
            <a:off x="3005560" y="3301824"/>
            <a:ext cx="6180880" cy="836126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ggspatial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3D5646-B873-414F-8438-F8269567C295}"/>
              </a:ext>
            </a:extLst>
          </p:cNvPr>
          <p:cNvSpPr txBox="1"/>
          <p:nvPr/>
        </p:nvSpPr>
        <p:spPr>
          <a:xfrm>
            <a:off x="4484047" y="1327549"/>
            <a:ext cx="322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DCCCA5-FAD9-446B-B2CA-7B31392AC9EF}"/>
              </a:ext>
            </a:extLst>
          </p:cNvPr>
          <p:cNvSpPr txBox="1"/>
          <p:nvPr/>
        </p:nvSpPr>
        <p:spPr>
          <a:xfrm>
            <a:off x="4716327" y="2168493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D26FD1-9FB5-492E-BA61-007774A1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77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7F780F-2503-454D-A731-BB415AADEAC8}"/>
              </a:ext>
            </a:extLst>
          </p:cNvPr>
          <p:cNvSpPr txBox="1"/>
          <p:nvPr/>
        </p:nvSpPr>
        <p:spPr>
          <a:xfrm>
            <a:off x="856526" y="1423124"/>
            <a:ext cx="972273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參數設定：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location</a:t>
            </a:r>
            <a:endParaRPr lang="en-US" altLang="zh-TW" sz="2600" b="1" spc="15" dirty="0">
              <a:solidFill>
                <a:srgbClr val="333333"/>
              </a:solidFill>
              <a:latin typeface="Georgia" panose="02040502050405020303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，右下角）、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tr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r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ight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，右上角）、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b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ottom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，左下角）、</a:t>
            </a:r>
            <a:r>
              <a:rPr lang="en-US" altLang="zh-TW" sz="2000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tl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t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op </a:t>
            </a:r>
            <a:r>
              <a:rPr lang="en-US" altLang="zh-TW" sz="2000" b="1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l</a:t>
            </a:r>
            <a:r>
              <a:rPr lang="en-US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eft</a:t>
            </a:r>
            <a:r>
              <a:rPr lang="zh-TW" altLang="zh-TW" sz="2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，左上角）</a:t>
            </a:r>
            <a:endParaRPr lang="en-US" altLang="zh-TW" sz="20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</a:t>
            </a:r>
            <a:r>
              <a:rPr lang="zh-TW" altLang="en-US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6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pad_y</a:t>
            </a:r>
            <a:endParaRPr lang="en-US" altLang="zh-TW" sz="2600" b="1" spc="15" dirty="0">
              <a:solidFill>
                <a:srgbClr val="333333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pad_x=unit(10, "cm")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橫向移動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公分</a:t>
            </a: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</a:t>
            </a:r>
          </a:p>
          <a:p>
            <a:r>
              <a:rPr lang="en-US" altLang="zh-TW" sz="2000" dirty="0" err="1">
                <a:latin typeface="Georgia" panose="02040502050405020303" pitchFamily="18" charset="0"/>
                <a:ea typeface="Adobe 黑体 Std R" panose="020B0400000000000000" pitchFamily="34" charset="-128"/>
              </a:rPr>
              <a:t>e.g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</a:rPr>
              <a:t>,</a:t>
            </a:r>
            <a:r>
              <a:rPr lang="en-US" altLang="zh-TW" sz="28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it-IT" altLang="zh-TW" sz="2000" spc="15" dirty="0"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height=unit(2.5, “mm”)  -&gt;  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指北針高度為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2.5</a:t>
            </a:r>
            <a:r>
              <a:rPr lang="zh-TW" altLang="en-US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mm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D6084F-1B28-4D41-BBB5-8A5A5AFC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219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7F780F-2503-454D-A731-BB415AADEAC8}"/>
              </a:ext>
            </a:extLst>
          </p:cNvPr>
          <p:cNvSpPr txBox="1"/>
          <p:nvPr/>
        </p:nvSpPr>
        <p:spPr>
          <a:xfrm>
            <a:off x="856526" y="1423124"/>
            <a:ext cx="97227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F2D3C3-C6E0-4329-86D5-1297C853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78" y="2855869"/>
            <a:ext cx="9055261" cy="177183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AABCAE-A893-449A-9196-5DAA87A5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786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7F780F-2503-454D-A731-BB415AADEAC8}"/>
              </a:ext>
            </a:extLst>
          </p:cNvPr>
          <p:cNvSpPr txBox="1"/>
          <p:nvPr/>
        </p:nvSpPr>
        <p:spPr>
          <a:xfrm>
            <a:off x="856526" y="1423124"/>
            <a:ext cx="97227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endParaRPr lang="en-US" altLang="zh-TW" sz="20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en-US" altLang="zh-TW" sz="2600" b="1" spc="15" dirty="0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2D8024-E85E-4453-9D3F-F95A7F65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34" y="2654230"/>
            <a:ext cx="8395504" cy="341087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0F82A7-0DBA-43A4-BE83-BBD19029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578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FA26B7-659F-4E30-97AD-B19BC190CD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3" y="1175439"/>
            <a:ext cx="4175977" cy="5074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3315331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指北針與比例尺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044954-340A-44EB-9835-5B88ABC4A325}"/>
              </a:ext>
            </a:extLst>
          </p:cNvPr>
          <p:cNvSpPr txBox="1"/>
          <p:nvPr/>
        </p:nvSpPr>
        <p:spPr>
          <a:xfrm>
            <a:off x="0" y="2972104"/>
            <a:ext cx="8125427" cy="199028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7F780F-2503-454D-A731-BB415AADEAC8}"/>
              </a:ext>
            </a:extLst>
          </p:cNvPr>
          <p:cNvSpPr txBox="1"/>
          <p:nvPr/>
        </p:nvSpPr>
        <p:spPr>
          <a:xfrm>
            <a:off x="717630" y="1485868"/>
            <a:ext cx="6933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新增指北針</a:t>
            </a:r>
            <a:r>
              <a:rPr lang="en-US" altLang="zh-TW" sz="2400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 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比例尺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A39209-0D44-4DB0-92CD-7AC07430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8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725113E-2B0C-4872-8A8B-42968EE8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28" y="920847"/>
            <a:ext cx="4375272" cy="53243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地圖標題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044954-340A-44EB-9835-5B88ABC4A325}"/>
              </a:ext>
            </a:extLst>
          </p:cNvPr>
          <p:cNvSpPr txBox="1"/>
          <p:nvPr/>
        </p:nvSpPr>
        <p:spPr>
          <a:xfrm>
            <a:off x="0" y="2972104"/>
            <a:ext cx="8125427" cy="242630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annotation_scale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br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height=unit(2.5, "mm"))+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annotation_north_arrow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(location="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tl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which_north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="true")+</a:t>
            </a:r>
          </a:p>
          <a:p>
            <a:pPr indent="306070" latinLnBrk="1">
              <a:spcAft>
                <a:spcPts val="1000"/>
              </a:spcAft>
            </a:pPr>
            <a:r>
              <a:rPr lang="zh-TW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("New Zealand Map")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7F780F-2503-454D-A731-BB415AADEAC8}"/>
              </a:ext>
            </a:extLst>
          </p:cNvPr>
          <p:cNvSpPr txBox="1"/>
          <p:nvPr/>
        </p:nvSpPr>
        <p:spPr>
          <a:xfrm>
            <a:off x="717631" y="1485868"/>
            <a:ext cx="618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</a:t>
            </a:r>
            <a:r>
              <a:rPr lang="zh-TW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新增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標題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FD026F-6CA8-409A-B8EA-7837CF6B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662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649A56-3676-43E3-8520-CB658231D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13" y="1564592"/>
            <a:ext cx="7194573" cy="4604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414EA7-FBD9-454F-A05C-530968A2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16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420980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修正點線面圖形樣式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3F05CD-93BA-4C87-9AE3-C7329753ED18}"/>
              </a:ext>
            </a:extLst>
          </p:cNvPr>
          <p:cNvSpPr txBox="1"/>
          <p:nvPr/>
        </p:nvSpPr>
        <p:spPr>
          <a:xfrm>
            <a:off x="0" y="3236321"/>
            <a:ext cx="7581417" cy="11798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color="blue",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="dashed"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)+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color="red", size=2,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shape=4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20B398-B3C3-4826-802A-9AAFCF070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193" y="1043608"/>
            <a:ext cx="4209807" cy="51158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CF499E-2775-4569-90B4-3E6E068A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80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8BD8F6-3DAF-48E7-B577-0001F2EECA27}"/>
              </a:ext>
            </a:extLst>
          </p:cNvPr>
          <p:cNvSpPr txBox="1"/>
          <p:nvPr/>
        </p:nvSpPr>
        <p:spPr>
          <a:xfrm>
            <a:off x="0" y="1893657"/>
            <a:ext cx="6886938" cy="388824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   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0.15),    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element_blank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39A3643F-34DB-4323-B0C0-63D50050B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39ADDD1-B7EF-4C03-A60E-F3D26D85C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8D7C9F2-338F-4BDC-8882-CE91B9B53F34}"/>
              </a:ext>
            </a:extLst>
          </p:cNvPr>
          <p:cNvCxnSpPr>
            <a:cxnSpLocks/>
          </p:cNvCxnSpPr>
          <p:nvPr/>
        </p:nvCxnSpPr>
        <p:spPr>
          <a:xfrm>
            <a:off x="5492187" y="2986268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CB1436-AD54-49A6-BEA0-BD2E362B903B}"/>
              </a:ext>
            </a:extLst>
          </p:cNvPr>
          <p:cNvCxnSpPr>
            <a:cxnSpLocks/>
          </p:cNvCxnSpPr>
          <p:nvPr/>
        </p:nvCxnSpPr>
        <p:spPr>
          <a:xfrm>
            <a:off x="5492187" y="3429000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52CC0A8-0145-40A0-99DF-B84F0B88EB78}"/>
              </a:ext>
            </a:extLst>
          </p:cNvPr>
          <p:cNvCxnSpPr>
            <a:cxnSpLocks/>
          </p:cNvCxnSpPr>
          <p:nvPr/>
        </p:nvCxnSpPr>
        <p:spPr>
          <a:xfrm>
            <a:off x="5492187" y="3834114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36C7D7C-FA46-4F35-B897-7913AC8EF189}"/>
              </a:ext>
            </a:extLst>
          </p:cNvPr>
          <p:cNvCxnSpPr>
            <a:cxnSpLocks/>
          </p:cNvCxnSpPr>
          <p:nvPr/>
        </p:nvCxnSpPr>
        <p:spPr>
          <a:xfrm>
            <a:off x="6412375" y="4250803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106D36-E1F8-4B74-AA90-A6F072236E76}"/>
              </a:ext>
            </a:extLst>
          </p:cNvPr>
          <p:cNvCxnSpPr>
            <a:cxnSpLocks/>
          </p:cNvCxnSpPr>
          <p:nvPr/>
        </p:nvCxnSpPr>
        <p:spPr>
          <a:xfrm>
            <a:off x="6412375" y="4655917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E3FF5E9-A5DF-4F7F-B805-61601546D82F}"/>
              </a:ext>
            </a:extLst>
          </p:cNvPr>
          <p:cNvCxnSpPr>
            <a:cxnSpLocks/>
          </p:cNvCxnSpPr>
          <p:nvPr/>
        </p:nvCxnSpPr>
        <p:spPr>
          <a:xfrm>
            <a:off x="5943600" y="5142054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B99DD44-9BBA-4FD0-B66F-30C7BF3E5437}"/>
              </a:ext>
            </a:extLst>
          </p:cNvPr>
          <p:cNvCxnSpPr>
            <a:cxnSpLocks/>
          </p:cNvCxnSpPr>
          <p:nvPr/>
        </p:nvCxnSpPr>
        <p:spPr>
          <a:xfrm>
            <a:off x="6248400" y="5500869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885EAC1-4046-4E96-BEF0-40282ED9D1EE}"/>
              </a:ext>
            </a:extLst>
          </p:cNvPr>
          <p:cNvSpPr txBox="1"/>
          <p:nvPr/>
        </p:nvSpPr>
        <p:spPr>
          <a:xfrm>
            <a:off x="6522333" y="2801602"/>
            <a:ext cx="164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645791D-F43E-4E75-84FF-36972EB822D7}"/>
              </a:ext>
            </a:extLst>
          </p:cNvPr>
          <p:cNvSpPr txBox="1"/>
          <p:nvPr/>
        </p:nvSpPr>
        <p:spPr>
          <a:xfrm>
            <a:off x="6522332" y="3265117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刪除座標軸刻度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08AB88B-DCEC-410D-9E3E-C3B1A3A69237}"/>
              </a:ext>
            </a:extLst>
          </p:cNvPr>
          <p:cNvSpPr txBox="1"/>
          <p:nvPr/>
        </p:nvSpPr>
        <p:spPr>
          <a:xfrm>
            <a:off x="6522332" y="3670230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刪除座標軸名稱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4830E3-666E-44C9-B008-42DCA908A1DF}"/>
              </a:ext>
            </a:extLst>
          </p:cNvPr>
          <p:cNvSpPr txBox="1"/>
          <p:nvPr/>
        </p:nvSpPr>
        <p:spPr>
          <a:xfrm>
            <a:off x="7407796" y="4066137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圖例內文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6FBE2A0-8050-465E-A78D-737860813374}"/>
              </a:ext>
            </a:extLst>
          </p:cNvPr>
          <p:cNvSpPr txBox="1"/>
          <p:nvPr/>
        </p:nvSpPr>
        <p:spPr>
          <a:xfrm>
            <a:off x="7407796" y="4483879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圖例標題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B7BCCF-6E34-4B3F-A60C-0B1A3F03C97E}"/>
              </a:ext>
            </a:extLst>
          </p:cNvPr>
          <p:cNvSpPr txBox="1"/>
          <p:nvPr/>
        </p:nvSpPr>
        <p:spPr>
          <a:xfrm>
            <a:off x="6886938" y="496134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圖例位置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AF18DF4-E68B-4E93-BE53-BFBD97391280}"/>
              </a:ext>
            </a:extLst>
          </p:cNvPr>
          <p:cNvSpPr txBox="1"/>
          <p:nvPr/>
        </p:nvSpPr>
        <p:spPr>
          <a:xfrm>
            <a:off x="7191740" y="5360671"/>
            <a:ext cx="1973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C54AC1-A775-490B-8004-506EF9A9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406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8BD8F6-3DAF-48E7-B577-0001F2EECA27}"/>
              </a:ext>
            </a:extLst>
          </p:cNvPr>
          <p:cNvSpPr txBox="1"/>
          <p:nvPr/>
        </p:nvSpPr>
        <p:spPr>
          <a:xfrm>
            <a:off x="0" y="2558675"/>
            <a:ext cx="6886938" cy="258019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nz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aes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(fill=Island))+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theme_void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()+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theme(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(size=12), 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(size=15),    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=c(0.87, 0.15))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39ADDD1-B7EF-4C03-A60E-F3D26D85C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8" r="30887"/>
          <a:stretch/>
        </p:blipFill>
        <p:spPr>
          <a:xfrm>
            <a:off x="8046276" y="827243"/>
            <a:ext cx="4145724" cy="5685973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8D7C9F2-338F-4BDC-8882-CE91B9B53F34}"/>
              </a:ext>
            </a:extLst>
          </p:cNvPr>
          <p:cNvCxnSpPr>
            <a:cxnSpLocks/>
          </p:cNvCxnSpPr>
          <p:nvPr/>
        </p:nvCxnSpPr>
        <p:spPr>
          <a:xfrm>
            <a:off x="2983375" y="3651286"/>
            <a:ext cx="920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885EAC1-4046-4E96-BEF0-40282ED9D1EE}"/>
              </a:ext>
            </a:extLst>
          </p:cNvPr>
          <p:cNvSpPr txBox="1"/>
          <p:nvPr/>
        </p:nvSpPr>
        <p:spPr>
          <a:xfrm>
            <a:off x="4011052" y="3475831"/>
            <a:ext cx="210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刪除座標軸與背景</a:t>
            </a:r>
            <a:endParaRPr lang="en-US" altLang="zh-TW" sz="1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0266D8-77D8-4CE6-AAA5-8E994EF7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47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5569528-3B18-4B20-815B-5D505007F93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A1D4E3-EDC2-4F99-B748-DF6A47BAD57B}"/>
              </a:ext>
            </a:extLst>
          </p:cNvPr>
          <p:cNvSpPr txBox="1"/>
          <p:nvPr/>
        </p:nvSpPr>
        <p:spPr>
          <a:xfrm>
            <a:off x="731751" y="124115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儲存</a:t>
            </a:r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4EF4FFC-597C-4A4F-82C5-19B5D918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45817"/>
              </p:ext>
            </p:extLst>
          </p:nvPr>
        </p:nvGraphicFramePr>
        <p:xfrm>
          <a:off x="1637121" y="1853301"/>
          <a:ext cx="8917757" cy="31371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8826">
                  <a:extLst>
                    <a:ext uri="{9D8B030D-6E8A-4147-A177-3AD203B41FA5}">
                      <a16:colId xmlns:a16="http://schemas.microsoft.com/office/drawing/2014/main" val="3860815712"/>
                    </a:ext>
                  </a:extLst>
                </a:gridCol>
                <a:gridCol w="3243942">
                  <a:extLst>
                    <a:ext uri="{9D8B030D-6E8A-4147-A177-3AD203B41FA5}">
                      <a16:colId xmlns:a16="http://schemas.microsoft.com/office/drawing/2014/main" val="2246415851"/>
                    </a:ext>
                  </a:extLst>
                </a:gridCol>
                <a:gridCol w="3864989">
                  <a:extLst>
                    <a:ext uri="{9D8B030D-6E8A-4147-A177-3AD203B41FA5}">
                      <a16:colId xmlns:a16="http://schemas.microsoft.com/office/drawing/2014/main" val="1696786708"/>
                    </a:ext>
                  </a:extLst>
                </a:gridCol>
              </a:tblGrid>
              <a:tr h="324115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向量資料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網格資料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145970"/>
                  </a:ext>
                </a:extLst>
              </a:tr>
              <a:tr h="48680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原理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以點線面描述地理位置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將空間化分為若干均質網格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996088"/>
                  </a:ext>
                </a:extLst>
              </a:tr>
              <a:tr h="401415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資料結構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複雜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簡單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7864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幾何精確度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高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低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820311"/>
                  </a:ext>
                </a:extLst>
              </a:tr>
              <a:tr h="414780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路網分析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差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301894"/>
                  </a:ext>
                </a:extLst>
              </a:tr>
              <a:tr h="428143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面量分析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普通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佳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8128423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應用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場站位置、路網分布</a:t>
                      </a:r>
                      <a:endParaRPr lang="zh-TW" sz="2000" kern="10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衛星影像、數值地形模型</a:t>
                      </a:r>
                      <a:endParaRPr lang="zh-TW" sz="20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20475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9295FEA7-68D9-4F6C-81EC-EA395E34FA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44" y="5168898"/>
            <a:ext cx="6694271" cy="16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3A5AA6-2D18-4F8C-A5AE-4D327B6B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37" y="5168898"/>
            <a:ext cx="2146247" cy="1610506"/>
          </a:xfrm>
          <a:prstGeom prst="rect">
            <a:avLst/>
          </a:prstGeom>
          <a:noFill/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408F18F2-5728-430C-8397-EA395A142250}"/>
              </a:ext>
            </a:extLst>
          </p:cNvPr>
          <p:cNvSpPr/>
          <p:nvPr/>
        </p:nvSpPr>
        <p:spPr>
          <a:xfrm rot="8075827">
            <a:off x="3653665" y="5149970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07949C9-258A-4AA6-9010-D05263AEF9BD}"/>
              </a:ext>
            </a:extLst>
          </p:cNvPr>
          <p:cNvSpPr/>
          <p:nvPr/>
        </p:nvSpPr>
        <p:spPr>
          <a:xfrm rot="2297678">
            <a:off x="8762994" y="5025460"/>
            <a:ext cx="1028949" cy="451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887E3F-AA5D-4283-AC38-582EB2A8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7827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39A3643F-34DB-4323-B0C0-63D50050B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80D2CC-68C3-4216-9CF3-0ED75327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0"/>
            <a:ext cx="5923429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A6C3FF-5C5E-49F8-82B8-0AB8A843B2F0}"/>
              </a:ext>
            </a:extLst>
          </p:cNvPr>
          <p:cNvSpPr txBox="1"/>
          <p:nvPr/>
        </p:nvSpPr>
        <p:spPr>
          <a:xfrm>
            <a:off x="3320675" y="68857"/>
            <a:ext cx="3901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地圖樣式設定</a:t>
            </a:r>
            <a:endParaRPr lang="en-US" altLang="zh-TW" sz="2400" dirty="0"/>
          </a:p>
          <a:p>
            <a:pPr algn="ctr"/>
            <a:r>
              <a:rPr lang="zh-TW" altLang="en-US" sz="2400" dirty="0"/>
              <a:t>主要參數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B0ADB2-BCAA-44B8-9F18-9DCBFC4B1D0E}"/>
              </a:ext>
            </a:extLst>
          </p:cNvPr>
          <p:cNvSpPr txBox="1"/>
          <p:nvPr/>
        </p:nvSpPr>
        <p:spPr>
          <a:xfrm>
            <a:off x="1118009" y="1718117"/>
            <a:ext cx="3901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2400" dirty="0"/>
              <a:t>調整函式內設定參數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26615B8-20D9-463B-A997-F5E54B61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" y="2179782"/>
            <a:ext cx="5851280" cy="451196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46F9E-286C-4F4F-B968-5E41271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143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6143-C743-46D4-83D8-79579069F44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8BD8F6-3DAF-48E7-B577-0001F2EECA27}"/>
              </a:ext>
            </a:extLst>
          </p:cNvPr>
          <p:cNvSpPr txBox="1"/>
          <p:nvPr/>
        </p:nvSpPr>
        <p:spPr>
          <a:xfrm>
            <a:off x="0" y="1220559"/>
            <a:ext cx="9097818" cy="563744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aes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(fill=REGION))+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zh-TW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美國地圖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")+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theme(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(color="black", fill=NA),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(fill="#A3B3C1"),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(color="#808080",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element_line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(size=3),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(fill=alpha("#778899", 0.4)),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element_rect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(fill=NA, color=NA),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(size=15,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=c(0.91, 0.2),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element_text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(size=25, </a:t>
            </a:r>
            <a:r>
              <a:rPr lang="en-US" altLang="zh-TW" sz="1800" kern="1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hjust</a:t>
            </a:r>
            <a:r>
              <a:rPr lang="en-US" altLang="zh-TW" sz="1800" kern="1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=0.5))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584AA9C-022A-4FB6-A2F7-67A4F18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730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DB45BF6-A9D4-4371-B357-CEB278AF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/>
          <a:stretch/>
        </p:blipFill>
        <p:spPr bwMode="auto">
          <a:xfrm>
            <a:off x="648969" y="756443"/>
            <a:ext cx="11157787" cy="5806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地圖主題設定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BC3ECC-3369-4587-8591-83D2900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258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EB0957-BCD9-43DD-A7B2-0897E8F22EA2}"/>
              </a:ext>
            </a:extLst>
          </p:cNvPr>
          <p:cNvSpPr txBox="1"/>
          <p:nvPr/>
        </p:nvSpPr>
        <p:spPr>
          <a:xfrm>
            <a:off x="2359014" y="2156857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5CC865-B906-4BA4-9717-02BD0DE049E5}"/>
              </a:ext>
            </a:extLst>
          </p:cNvPr>
          <p:cNvSpPr txBox="1"/>
          <p:nvPr/>
        </p:nvSpPr>
        <p:spPr>
          <a:xfrm>
            <a:off x="4716327" y="1328326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FDFA2B-200F-46D9-8AE8-4979748C1140}"/>
              </a:ext>
            </a:extLst>
          </p:cNvPr>
          <p:cNvSpPr txBox="1"/>
          <p:nvPr/>
        </p:nvSpPr>
        <p:spPr>
          <a:xfrm>
            <a:off x="1565563" y="4311330"/>
            <a:ext cx="9060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或 自以下連結下載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  <a:hlinkClick r:id="rId2"/>
              </a:rPr>
              <a:t>https://drive.google.com/uc?export=download&amp;id=1COSOyRbYIJ03PCzwsESj5A0JCi0cMU5X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03793D-94A5-4BEE-BE4F-D4C27C6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97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8D02E3-5987-43AD-90DD-1EEA8C77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30" y="0"/>
            <a:ext cx="659757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F35771A-CA8B-428A-B707-3AADB050B8CA}"/>
              </a:ext>
            </a:extLst>
          </p:cNvPr>
          <p:cNvSpPr txBox="1"/>
          <p:nvPr/>
        </p:nvSpPr>
        <p:spPr>
          <a:xfrm>
            <a:off x="763190" y="1642299"/>
            <a:ext cx="5332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taipei_village_map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利用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PP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村里人口數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繪製數值型資料漸層地圖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D1BA75-78BD-4019-B899-BD8EB9BE3BE1}"/>
              </a:ext>
            </a:extLst>
          </p:cNvPr>
          <p:cNvSpPr txBox="1"/>
          <p:nvPr/>
        </p:nvSpPr>
        <p:spPr>
          <a:xfrm>
            <a:off x="1843818" y="351460"/>
            <a:ext cx="29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村里人口面量圖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65CEE9-C2E2-4D01-9BA2-B5C9409CB88C}"/>
              </a:ext>
            </a:extLst>
          </p:cNvPr>
          <p:cNvSpPr txBox="1"/>
          <p:nvPr/>
        </p:nvSpPr>
        <p:spPr>
          <a:xfrm>
            <a:off x="763190" y="3429000"/>
            <a:ext cx="533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漸層地圖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-&gt;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人口數愈多，顏色愈深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只要達成以上兩點即可，漸層顏色、圖例文字</a:t>
            </a:r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8229B0-34C2-485B-911A-09ECF95A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617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E0259C-8360-40A7-88EB-62B6CCDAE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"/>
          <a:stretch/>
        </p:blipFill>
        <p:spPr>
          <a:xfrm>
            <a:off x="4976929" y="471053"/>
            <a:ext cx="7215071" cy="62085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168FE3-70FE-4A82-9D9F-4B4AA284EDE7}"/>
              </a:ext>
            </a:extLst>
          </p:cNvPr>
          <p:cNvSpPr txBox="1"/>
          <p:nvPr/>
        </p:nvSpPr>
        <p:spPr>
          <a:xfrm>
            <a:off x="763190" y="2543657"/>
            <a:ext cx="5434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使用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taipei_mrt_station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、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taiwan_town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篩選出臺北市的面量（區）資料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整理轉乘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非轉乘車站（分別標記）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以不同顏色標示各捷運路線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加入指北針和比例尺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F598E7-5BEB-473A-AC12-3C6AC7776CDC}"/>
              </a:ext>
            </a:extLst>
          </p:cNvPr>
          <p:cNvSpPr txBox="1"/>
          <p:nvPr/>
        </p:nvSpPr>
        <p:spPr>
          <a:xfrm>
            <a:off x="1843817" y="351460"/>
            <a:ext cx="31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臺北市捷運路網圖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53A06A-DCF9-4E08-9321-45626504C6F3}"/>
              </a:ext>
            </a:extLst>
          </p:cNvPr>
          <p:cNvSpPr txBox="1"/>
          <p:nvPr/>
        </p:nvSpPr>
        <p:spPr>
          <a:xfrm>
            <a:off x="763190" y="4497440"/>
            <a:ext cx="4621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捷運各路線必須分顏色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（*板南線：藍色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捷運站點標記必須分為轉乘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非轉乘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轉乘車站須特別添加站名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要出現圖例、指北針、比例尺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須達成以上四點，圖例文字</a:t>
            </a:r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17B1C1C-6B04-481A-8ACD-3981E628AB2F}"/>
              </a:ext>
            </a:extLst>
          </p:cNvPr>
          <p:cNvSpPr txBox="1"/>
          <p:nvPr/>
        </p:nvSpPr>
        <p:spPr>
          <a:xfrm>
            <a:off x="763190" y="1205427"/>
            <a:ext cx="4760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繪製臺北市捷運路網圖，其中各捷運路線以不同顏色標之，所有站點皆須標記位置。此外，轉乘站必須以其他符號標記，並添加站名文字。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0EF839-2310-407B-B9CE-E875FAC2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544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CD346B1-6EE3-482A-87A1-9927656FD68D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5CC865-B906-4BA4-9717-02BD0DE049E5}"/>
              </a:ext>
            </a:extLst>
          </p:cNvPr>
          <p:cNvSpPr txBox="1"/>
          <p:nvPr/>
        </p:nvSpPr>
        <p:spPr>
          <a:xfrm>
            <a:off x="4079016" y="1162072"/>
            <a:ext cx="367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 （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12/3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DC68E9-292C-4432-930D-34A89BA8A0C9}"/>
              </a:ext>
            </a:extLst>
          </p:cNvPr>
          <p:cNvSpPr txBox="1"/>
          <p:nvPr/>
        </p:nvSpPr>
        <p:spPr>
          <a:xfrm>
            <a:off x="1570906" y="2031670"/>
            <a:ext cx="97528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請將繪製兩張地圖的程式碼放在同一個程式中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放上兩張地圖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觀察出圖的結果，您覺得哪裡還可以再調整，以提升視覺化呈現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無法顯示中文字（中文亂碼）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無法添加比例尺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2C5C25-2673-496E-B2A4-A9731721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563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7DD43BF-FB23-4935-BFCD-AEF53504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" b="-1"/>
          <a:stretch/>
        </p:blipFill>
        <p:spPr>
          <a:xfrm>
            <a:off x="3146367" y="2979291"/>
            <a:ext cx="6012873" cy="380986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C2010D-134B-4073-B7AF-1545D5D6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435A47-BFD1-47FA-A974-69A7BA54C97F}"/>
              </a:ext>
            </a:extLst>
          </p:cNvPr>
          <p:cNvSpPr txBox="1"/>
          <p:nvPr/>
        </p:nvSpPr>
        <p:spPr>
          <a:xfrm>
            <a:off x="0" y="305294"/>
            <a:ext cx="593143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套件下載問題修正（日新）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7C054A-DD51-4145-828F-54D560ACB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13" y="1040299"/>
            <a:ext cx="11395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自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控制台更改帳戶名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win+R 輸入 regedit 確認進入登陸編輯程式</a:t>
            </a:r>
          </a:p>
          <a:p>
            <a:pPr marL="457200" indent="-457200">
              <a:buAutoNum type="arabicPeriod"/>
            </a:pP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路徑 HKEY_LOCAL_MACHINE\SOFTWARE\Microsoft\Windows NT\CurrentVersion\ProfileList 中的最下方資料夾中找到 ProfileImagePath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點選修改為 C:\Users\新登入名稱，重新啟動的時候進入C可以看到一個舊系統使用者名稱的資料夾，這時候就可以直接改名，最後再重新啟動就完成了</a:t>
            </a:r>
          </a:p>
        </p:txBody>
      </p:sp>
    </p:spTree>
    <p:extLst>
      <p:ext uri="{BB962C8B-B14F-4D97-AF65-F5344CB8AC3E}">
        <p14:creationId xmlns:p14="http://schemas.microsoft.com/office/powerpoint/2010/main" val="214694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8A2552-9BC5-4CF8-97C7-35BBAC6DC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7" y="1185274"/>
            <a:ext cx="5511923" cy="354877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49D070-9319-4613-8BFD-4737624F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082" y="1834461"/>
            <a:ext cx="7139035" cy="502353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ACDCC1-B6FA-421F-A55B-ED09313F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44523C-4682-4314-956F-60B50336BED9}"/>
              </a:ext>
            </a:extLst>
          </p:cNvPr>
          <p:cNvSpPr txBox="1"/>
          <p:nvPr/>
        </p:nvSpPr>
        <p:spPr>
          <a:xfrm>
            <a:off x="0" y="305294"/>
            <a:ext cx="593143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 套件下載問題修正（日新）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52DA877-CC25-4E93-BC23-F44A2628D0B2}"/>
              </a:ext>
            </a:extLst>
          </p:cNvPr>
          <p:cNvSpPr/>
          <p:nvPr/>
        </p:nvSpPr>
        <p:spPr>
          <a:xfrm>
            <a:off x="7374686" y="2160762"/>
            <a:ext cx="2405922" cy="3651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8D38DA7-D900-46BF-B003-C8F241671E84}"/>
              </a:ext>
            </a:extLst>
          </p:cNvPr>
          <p:cNvSpPr/>
          <p:nvPr/>
        </p:nvSpPr>
        <p:spPr>
          <a:xfrm>
            <a:off x="5567424" y="6489440"/>
            <a:ext cx="1807262" cy="36512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762722D-AA57-41B2-BEA1-1DDF05388A4F}"/>
              </a:ext>
            </a:extLst>
          </p:cNvPr>
          <p:cNvSpPr/>
          <p:nvPr/>
        </p:nvSpPr>
        <p:spPr>
          <a:xfrm>
            <a:off x="9780607" y="2525888"/>
            <a:ext cx="2399509" cy="36512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AAB2667-B3CF-4226-9777-C5C7F2CFA3C1}"/>
              </a:ext>
            </a:extLst>
          </p:cNvPr>
          <p:cNvSpPr/>
          <p:nvPr/>
        </p:nvSpPr>
        <p:spPr>
          <a:xfrm>
            <a:off x="164567" y="3483980"/>
            <a:ext cx="4743099" cy="75235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5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5569528-3B18-4B20-815B-5D505007F93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A1D4E3-EDC2-4F99-B748-DF6A47BAD57B}"/>
              </a:ext>
            </a:extLst>
          </p:cNvPr>
          <p:cNvSpPr txBox="1"/>
          <p:nvPr/>
        </p:nvSpPr>
        <p:spPr>
          <a:xfrm>
            <a:off x="731751" y="124115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查詢、分析</a:t>
            </a:r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12553B-8210-4F91-B671-D58579FCE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86" y="1199236"/>
            <a:ext cx="5943100" cy="535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B54FD3-BD79-4155-BF7E-5A87776D2453}"/>
              </a:ext>
            </a:extLst>
          </p:cNvPr>
          <p:cNvSpPr txBox="1"/>
          <p:nvPr/>
        </p:nvSpPr>
        <p:spPr>
          <a:xfrm>
            <a:off x="731751" y="2723746"/>
            <a:ext cx="3623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SQL</a:t>
            </a:r>
            <a:r>
              <a:rPr lang="zh-TW" altLang="en-US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查詢指令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疊圖分析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環域分析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4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路網分析</a:t>
            </a:r>
            <a:endParaRPr lang="en-US" altLang="zh-TW" sz="24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交集、聯集、差集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798D1F6-066D-47BB-870B-B6174B2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7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5569528-3B18-4B20-815B-5D505007F93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地理資訊系統簡介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A1D4E3-EDC2-4F99-B748-DF6A47BAD57B}"/>
              </a:ext>
            </a:extLst>
          </p:cNvPr>
          <p:cNvSpPr txBox="1"/>
          <p:nvPr/>
        </p:nvSpPr>
        <p:spPr>
          <a:xfrm>
            <a:off x="731751" y="124115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主要功能</a:t>
            </a:r>
            <a:r>
              <a:rPr lang="en-US" altLang="zh-TW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—</a:t>
            </a:r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展示</a:t>
            </a:r>
            <a:endParaRPr lang="en-US" altLang="zh-TW" sz="2800" dirty="0"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2652FF-38DD-4AAA-9404-75257DFB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5385" r="1302" b="4615"/>
          <a:stretch/>
        </p:blipFill>
        <p:spPr bwMode="auto">
          <a:xfrm>
            <a:off x="731751" y="1825931"/>
            <a:ext cx="5658897" cy="5015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10FBDF-76E8-46BF-BC7A-D5C138E2B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4154" r="7236" b="4461"/>
          <a:stretch/>
        </p:blipFill>
        <p:spPr bwMode="auto">
          <a:xfrm>
            <a:off x="6875584" y="1796543"/>
            <a:ext cx="4824046" cy="504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B7F3DD-A2F5-4647-BEA9-8087B1299935}"/>
              </a:ext>
            </a:extLst>
          </p:cNvPr>
          <p:cNvSpPr txBox="1"/>
          <p:nvPr/>
        </p:nvSpPr>
        <p:spPr>
          <a:xfrm>
            <a:off x="817485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點子圖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9069CB-6975-4961-96C9-2227298E3D7E}"/>
              </a:ext>
            </a:extLst>
          </p:cNvPr>
          <p:cNvSpPr txBox="1"/>
          <p:nvPr/>
        </p:nvSpPr>
        <p:spPr>
          <a:xfrm>
            <a:off x="7227077" y="6321873"/>
            <a:ext cx="123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effectLst/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面量圖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523B8C-0DBD-4D61-97B6-2A10FF94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6356350"/>
            <a:ext cx="2743200" cy="365125"/>
          </a:xfrm>
        </p:spPr>
        <p:txBody>
          <a:bodyPr/>
          <a:lstStyle/>
          <a:p>
            <a:fld id="{EB22408D-3C0A-481E-BBF4-C415B324696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40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4389</Words>
  <Application>Microsoft Office PowerPoint</Application>
  <PresentationFormat>寬螢幕</PresentationFormat>
  <Paragraphs>735</Paragraphs>
  <Slides>78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7" baseType="lpstr">
      <vt:lpstr>Calibri</vt:lpstr>
      <vt:lpstr>Times New Roman</vt:lpstr>
      <vt:lpstr>Georgia</vt:lpstr>
      <vt:lpstr>Calibri Light</vt:lpstr>
      <vt:lpstr>Arial</vt:lpstr>
      <vt:lpstr>Adobe 黑体 Std R</vt:lpstr>
      <vt:lpstr>Consolas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233</cp:revision>
  <dcterms:created xsi:type="dcterms:W3CDTF">2021-10-23T11:54:17Z</dcterms:created>
  <dcterms:modified xsi:type="dcterms:W3CDTF">2021-12-08T16:37:04Z</dcterms:modified>
</cp:coreProperties>
</file>